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8" r:id="rId6"/>
    <p:sldId id="260" r:id="rId7"/>
    <p:sldId id="261" r:id="rId8"/>
    <p:sldId id="263" r:id="rId9"/>
    <p:sldId id="269" r:id="rId10"/>
    <p:sldId id="262" r:id="rId11"/>
    <p:sldId id="264" r:id="rId12"/>
    <p:sldId id="265" r:id="rId13"/>
    <p:sldId id="267" r:id="rId14"/>
    <p:sldId id="271" r:id="rId15"/>
    <p:sldId id="270" r:id="rId16"/>
    <p:sldId id="266"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5" d="100"/>
          <a:sy n="115" d="100"/>
        </p:scale>
        <p:origin x="372"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שקופית כותרת">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he-IL"/>
              <a:t>לחץ כדי לערוך סגנון כותרת של תבנית בסיס</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he-IL"/>
              <a:t>לחץ כדי לערוך סגנון כותרת משנה של תבנית בסיס</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7/9/2018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כותרת וכיתוב">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he-IL"/>
              <a:t>ערוך סגנונות טקסט של תבנית בסיס</a:t>
            </a:r>
          </a:p>
        </p:txBody>
      </p:sp>
      <p:sp>
        <p:nvSpPr>
          <p:cNvPr id="4" name="Date Placeholder 3"/>
          <p:cNvSpPr>
            <a:spLocks noGrp="1"/>
          </p:cNvSpPr>
          <p:nvPr>
            <p:ph type="dt" sz="half" idx="10"/>
          </p:nvPr>
        </p:nvSpPr>
        <p:spPr/>
        <p:txBody>
          <a:bodyPr/>
          <a:lstStyle/>
          <a:p>
            <a:fld id="{B61BEF0D-F0BB-DE4B-95CE-6DB70DBA9567}" type="datetimeFigureOut">
              <a:rPr lang="en-US" dirty="0"/>
              <a:pPr/>
              <a:t>7/9/2018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ציטוט עם כיתוב">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he-IL"/>
              <a:t>לחץ כדי לערוך סגנון כותרת של תבנית בסיס</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he-IL"/>
              <a:t>ערוך סגנונות טקסט של תבנית בסיס</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he-IL"/>
              <a:t>ערוך סגנונות טקסט של תבנית בסיס</a:t>
            </a:r>
          </a:p>
        </p:txBody>
      </p:sp>
      <p:sp>
        <p:nvSpPr>
          <p:cNvPr id="4" name="Date Placeholder 3"/>
          <p:cNvSpPr>
            <a:spLocks noGrp="1"/>
          </p:cNvSpPr>
          <p:nvPr>
            <p:ph type="dt" sz="half" idx="10"/>
          </p:nvPr>
        </p:nvSpPr>
        <p:spPr/>
        <p:txBody>
          <a:bodyPr/>
          <a:lstStyle/>
          <a:p>
            <a:fld id="{B61BEF0D-F0BB-DE4B-95CE-6DB70DBA9567}" type="datetimeFigureOut">
              <a:rPr lang="en-US" dirty="0"/>
              <a:pPr/>
              <a:t>7/9/2018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כרטיס שם">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he-IL"/>
              <a:t>לחץ כדי לערוך סגנון כותרת של תבנית בסיס</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he-IL"/>
              <a:t>ערוך סגנונות טקסט של תבנית בסיס</a:t>
            </a:r>
          </a:p>
        </p:txBody>
      </p:sp>
      <p:sp>
        <p:nvSpPr>
          <p:cNvPr id="5" name="Date Placeholder 4"/>
          <p:cNvSpPr>
            <a:spLocks noGrp="1"/>
          </p:cNvSpPr>
          <p:nvPr>
            <p:ph type="dt" sz="half" idx="10"/>
          </p:nvPr>
        </p:nvSpPr>
        <p:spPr/>
        <p:txBody>
          <a:bodyPr/>
          <a:lstStyle/>
          <a:p>
            <a:fld id="{B61BEF0D-F0BB-DE4B-95CE-6DB70DBA9567}" type="datetimeFigureOut">
              <a:rPr lang="en-US" dirty="0"/>
              <a:pPr/>
              <a:t>7/9/2018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כרטיס שם עם ציטוט">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he-IL"/>
              <a:t>לחץ כדי לערוך סגנון כותרת של תבנית בסיס</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he-IL"/>
              <a:t>ערוך סגנונות טקסט של תבנית בסיס</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he-IL"/>
              <a:t>ערוך סגנונות טקסט של תבנית בסיס</a:t>
            </a:r>
          </a:p>
        </p:txBody>
      </p:sp>
      <p:sp>
        <p:nvSpPr>
          <p:cNvPr id="5" name="Date Placeholder 4"/>
          <p:cNvSpPr>
            <a:spLocks noGrp="1"/>
          </p:cNvSpPr>
          <p:nvPr>
            <p:ph type="dt" sz="half" idx="10"/>
          </p:nvPr>
        </p:nvSpPr>
        <p:spPr/>
        <p:txBody>
          <a:bodyPr/>
          <a:lstStyle/>
          <a:p>
            <a:fld id="{B61BEF0D-F0BB-DE4B-95CE-6DB70DBA9567}" type="datetimeFigureOut">
              <a:rPr lang="en-US" dirty="0"/>
              <a:pPr/>
              <a:t>7/9/2018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או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he-IL"/>
              <a:t>לחץ כדי לערוך סגנון כותרת של תבנית בסיס</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he-IL"/>
              <a:t>ערוך סגנונות טקסט של תבנית בסיס</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he-IL"/>
              <a:t>ערוך סגנונות טקסט של תבנית בסיס</a:t>
            </a:r>
          </a:p>
        </p:txBody>
      </p:sp>
      <p:sp>
        <p:nvSpPr>
          <p:cNvPr id="5" name="Date Placeholder 4"/>
          <p:cNvSpPr>
            <a:spLocks noGrp="1"/>
          </p:cNvSpPr>
          <p:nvPr>
            <p:ph type="dt" sz="half" idx="10"/>
          </p:nvPr>
        </p:nvSpPr>
        <p:spPr/>
        <p:txBody>
          <a:bodyPr/>
          <a:lstStyle/>
          <a:p>
            <a:fld id="{B61BEF0D-F0BB-DE4B-95CE-6DB70DBA9567}" type="datetimeFigureOut">
              <a:rPr lang="en-US" dirty="0"/>
              <a:pPr/>
              <a:t>7/9/2018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כותרת וטקסט אנכי">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Vertical Text Placeholder 2"/>
          <p:cNvSpPr>
            <a:spLocks noGrp="1"/>
          </p:cNvSpPr>
          <p:nvPr>
            <p:ph type="body" orient="vert" idx="1"/>
          </p:nvPr>
        </p:nvSpPr>
        <p:spPr/>
        <p:txBody>
          <a:bodyPr vert="eaVert" anchor="t"/>
          <a:lstStyle/>
          <a:p>
            <a:pPr lvl="0"/>
            <a:r>
              <a:rPr lang="he-IL"/>
              <a:t>ערוך סגנונות טקסט של תבנית בסיס</a:t>
            </a:r>
          </a:p>
          <a:p>
            <a:pPr lvl="1"/>
            <a:r>
              <a:rPr lang="he-IL"/>
              <a:t>רמה שניה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7/9/2018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כותרת אנכית וטקסט">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he-IL"/>
              <a:t>לחץ כדי לערוך סגנון כותרת של תבנית בסיס</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he-IL"/>
              <a:t>ערוך סגנונות טקסט של תבנית בסיס</a:t>
            </a:r>
          </a:p>
          <a:p>
            <a:pPr lvl="1"/>
            <a:r>
              <a:rPr lang="he-IL"/>
              <a:t>רמה שניה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7/9/2018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כותרת ותוכן">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he-IL"/>
              <a:t>לחץ כדי לערוך סגנון כותרת של תבנית בסיס</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he-IL"/>
              <a:t>ערוך סגנונות טקסט של תבנית בסיס</a:t>
            </a:r>
          </a:p>
          <a:p>
            <a:pPr lvl="1"/>
            <a:r>
              <a:rPr lang="he-IL"/>
              <a:t>רמה שניה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7/9/2018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כותרת מקטע עליונה">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he-IL"/>
              <a:t>ערוך סגנונות טקסט של תבנית בסיס</a:t>
            </a:r>
          </a:p>
        </p:txBody>
      </p:sp>
      <p:sp>
        <p:nvSpPr>
          <p:cNvPr id="4" name="Date Placeholder 3"/>
          <p:cNvSpPr>
            <a:spLocks noGrp="1"/>
          </p:cNvSpPr>
          <p:nvPr>
            <p:ph type="dt" sz="half" idx="10"/>
          </p:nvPr>
        </p:nvSpPr>
        <p:spPr/>
        <p:txBody>
          <a:bodyPr/>
          <a:lstStyle/>
          <a:p>
            <a:fld id="{B61BEF0D-F0BB-DE4B-95CE-6DB70DBA9567}" type="datetimeFigureOut">
              <a:rPr lang="en-US" dirty="0"/>
              <a:pPr/>
              <a:t>7/9/2018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שני תכנים">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he-IL"/>
              <a:t>לחץ כדי לערוך סגנון כותרת של תבנית בסיס</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he-IL"/>
              <a:t>ערוך סגנונות טקסט של תבנית בסיס</a:t>
            </a:r>
          </a:p>
          <a:p>
            <a:pPr lvl="1"/>
            <a:r>
              <a:rPr lang="he-IL"/>
              <a:t>רמה שניה</a:t>
            </a:r>
          </a:p>
          <a:p>
            <a:pPr lvl="2"/>
            <a:r>
              <a:rPr lang="he-IL"/>
              <a:t>רמה שלישית</a:t>
            </a:r>
          </a:p>
          <a:p>
            <a:pPr lvl="3"/>
            <a:r>
              <a:rPr lang="he-IL"/>
              <a:t>רמה רביעית</a:t>
            </a:r>
          </a:p>
          <a:p>
            <a:pPr lvl="4"/>
            <a:r>
              <a:rPr lang="he-IL"/>
              <a:t>רמה חמישית</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he-IL"/>
              <a:t>ערוך סגנונות טקסט של תבנית בסיס</a:t>
            </a:r>
          </a:p>
          <a:p>
            <a:pPr lvl="1"/>
            <a:r>
              <a:rPr lang="he-IL"/>
              <a:t>רמה שניה</a:t>
            </a:r>
          </a:p>
          <a:p>
            <a:pPr lvl="2"/>
            <a:r>
              <a:rPr lang="he-IL"/>
              <a:t>רמה שלישית</a:t>
            </a:r>
          </a:p>
          <a:p>
            <a:pPr lvl="3"/>
            <a:r>
              <a:rPr lang="he-IL"/>
              <a:t>רמה רביעית</a:t>
            </a:r>
          </a:p>
          <a:p>
            <a:pPr lvl="4"/>
            <a:r>
              <a:rPr lang="he-IL"/>
              <a:t>רמה חמישית</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7/9/2018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השוואה">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ערוך סגנונות טקסט של תבנית בסיס</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he-IL"/>
              <a:t>ערוך סגנונות טקסט של תבנית בסיס</a:t>
            </a:r>
          </a:p>
          <a:p>
            <a:pPr lvl="1"/>
            <a:r>
              <a:rPr lang="he-IL"/>
              <a:t>רמה שניה</a:t>
            </a:r>
          </a:p>
          <a:p>
            <a:pPr lvl="2"/>
            <a:r>
              <a:rPr lang="he-IL"/>
              <a:t>רמה שלישית</a:t>
            </a:r>
          </a:p>
          <a:p>
            <a:pPr lvl="3"/>
            <a:r>
              <a:rPr lang="he-IL"/>
              <a:t>רמה רביעית</a:t>
            </a:r>
          </a:p>
          <a:p>
            <a:pPr lvl="4"/>
            <a:r>
              <a:rPr lang="he-IL"/>
              <a:t>רמה חמישית</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ערוך סגנונות טקסט של תבנית בסיס</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he-IL"/>
              <a:t>ערוך סגנונות טקסט של תבנית בסיס</a:t>
            </a:r>
          </a:p>
          <a:p>
            <a:pPr lvl="1"/>
            <a:r>
              <a:rPr lang="he-IL"/>
              <a:t>רמה שניה</a:t>
            </a:r>
          </a:p>
          <a:p>
            <a:pPr lvl="2"/>
            <a:r>
              <a:rPr lang="he-IL"/>
              <a:t>רמה שלישית</a:t>
            </a:r>
          </a:p>
          <a:p>
            <a:pPr lvl="3"/>
            <a:r>
              <a:rPr lang="he-IL"/>
              <a:t>רמה רביעית</a:t>
            </a:r>
          </a:p>
          <a:p>
            <a:pPr lvl="4"/>
            <a:r>
              <a:rPr lang="he-IL"/>
              <a:t>רמה חמישית</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7/9/2018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כותרת בלבד">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7/9/2018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ריק">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7/9/2018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תוכן עם כיתוב">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he-IL"/>
              <a:t>לחץ כדי לערוך סגנון כותרת של תבנית בסיס</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he-IL"/>
              <a:t>ערוך סגנונות טקסט של תבנית בסיס</a:t>
            </a:r>
          </a:p>
          <a:p>
            <a:pPr lvl="1"/>
            <a:r>
              <a:rPr lang="he-IL"/>
              <a:t>רמה שניה</a:t>
            </a:r>
          </a:p>
          <a:p>
            <a:pPr lvl="2"/>
            <a:r>
              <a:rPr lang="he-IL"/>
              <a:t>רמה שלישית</a:t>
            </a:r>
          </a:p>
          <a:p>
            <a:pPr lvl="3"/>
            <a:r>
              <a:rPr lang="he-IL"/>
              <a:t>רמה רביעית</a:t>
            </a:r>
          </a:p>
          <a:p>
            <a:pPr lvl="4"/>
            <a:r>
              <a:rPr lang="he-IL"/>
              <a:t>רמה חמישית</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a:t>ערוך סגנונות טקסט של תבנית בסיס</a:t>
            </a:r>
          </a:p>
        </p:txBody>
      </p:sp>
      <p:sp>
        <p:nvSpPr>
          <p:cNvPr id="5" name="Date Placeholder 4"/>
          <p:cNvSpPr>
            <a:spLocks noGrp="1"/>
          </p:cNvSpPr>
          <p:nvPr>
            <p:ph type="dt" sz="half" idx="10"/>
          </p:nvPr>
        </p:nvSpPr>
        <p:spPr/>
        <p:txBody>
          <a:bodyPr/>
          <a:lstStyle/>
          <a:p>
            <a:fld id="{B61BEF0D-F0BB-DE4B-95CE-6DB70DBA9567}" type="datetimeFigureOut">
              <a:rPr lang="en-US" dirty="0"/>
              <a:pPr/>
              <a:t>7/9/2018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תמונה עם כיתוב">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he-IL"/>
              <a:t>לחץ כדי לערוך סגנון כותרת של תבנית בסיס</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he-IL"/>
              <a:t>לחץ על הסמל כדי להוסיף תמונה</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a:t>ערוך סגנונות טקסט של תבנית בסיס</a:t>
            </a:r>
          </a:p>
        </p:txBody>
      </p:sp>
      <p:sp>
        <p:nvSpPr>
          <p:cNvPr id="5" name="Date Placeholder 4"/>
          <p:cNvSpPr>
            <a:spLocks noGrp="1"/>
          </p:cNvSpPr>
          <p:nvPr>
            <p:ph type="dt" sz="half" idx="10"/>
          </p:nvPr>
        </p:nvSpPr>
        <p:spPr/>
        <p:txBody>
          <a:bodyPr/>
          <a:lstStyle/>
          <a:p>
            <a:fld id="{B61BEF0D-F0BB-DE4B-95CE-6DB70DBA9567}" type="datetimeFigureOut">
              <a:rPr lang="en-US" dirty="0"/>
              <a:pPr/>
              <a:t>7/9/2018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157"/>
            <a:ext cx="2356674" cy="6853096"/>
            <a:chOff x="6627813" y="195610"/>
            <a:chExt cx="1952625" cy="5678141"/>
          </a:xfrm>
        </p:grpSpPr>
        <p:sp>
          <p:nvSpPr>
            <p:cNvPr id="11" name="Freeform 27"/>
            <p:cNvSpPr/>
            <p:nvPr/>
          </p:nvSpPr>
          <p:spPr bwMode="auto">
            <a:xfrm>
              <a:off x="6627813" y="195610"/>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he-IL"/>
              <a:t>ערוך סגנונות טקסט של תבנית בסיס</a:t>
            </a:r>
          </a:p>
          <a:p>
            <a:pPr lvl="1"/>
            <a:r>
              <a:rPr lang="he-IL"/>
              <a:t>רמה שניה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7/9/2018</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2" r:id="rId12"/>
    <p:sldLayoutId id="2147483663" r:id="rId13"/>
    <p:sldLayoutId id="2147483664" r:id="rId14"/>
    <p:sldLayoutId id="2147483658" r:id="rId15"/>
    <p:sldLayoutId id="2147483659" r:id="rId16"/>
  </p:sldLayoutIdLst>
  <p:txStyles>
    <p:titleStyle>
      <a:lvl1pPr algn="l" defTabSz="457200" rtl="1" eaLnBrk="1" latinLnBrk="0" hangingPunct="1">
        <a:spcBef>
          <a:spcPct val="0"/>
        </a:spcBef>
        <a:buNone/>
        <a:defRPr sz="3600" kern="1200">
          <a:solidFill>
            <a:schemeClr val="accent2">
              <a:lumMod val="75000"/>
            </a:schemeClr>
          </a:solidFill>
          <a:latin typeface="+mj-lt"/>
          <a:ea typeface="+mj-ea"/>
          <a:cs typeface="+mj-cs"/>
        </a:defRPr>
      </a:lvl1pPr>
      <a:lvl2pPr rtl="1" eaLnBrk="1" hangingPunct="1">
        <a:defRPr>
          <a:solidFill>
            <a:schemeClr val="tx2"/>
          </a:solidFill>
        </a:defRPr>
      </a:lvl2pPr>
      <a:lvl3pPr rtl="1" eaLnBrk="1" hangingPunct="1">
        <a:defRPr>
          <a:solidFill>
            <a:schemeClr val="tx2"/>
          </a:solidFill>
        </a:defRPr>
      </a:lvl3pPr>
      <a:lvl4pPr rtl="1" eaLnBrk="1" hangingPunct="1">
        <a:defRPr>
          <a:solidFill>
            <a:schemeClr val="tx2"/>
          </a:solidFill>
        </a:defRPr>
      </a:lvl4pPr>
      <a:lvl5pPr rtl="1" eaLnBrk="1" hangingPunct="1">
        <a:defRPr>
          <a:solidFill>
            <a:schemeClr val="tx2"/>
          </a:solidFill>
        </a:defRPr>
      </a:lvl5pPr>
      <a:lvl6pPr rtl="1" eaLnBrk="1" hangingPunct="1">
        <a:defRPr>
          <a:solidFill>
            <a:schemeClr val="tx2"/>
          </a:solidFill>
        </a:defRPr>
      </a:lvl6pPr>
      <a:lvl7pPr rtl="1" eaLnBrk="1" hangingPunct="1">
        <a:defRPr>
          <a:solidFill>
            <a:schemeClr val="tx2"/>
          </a:solidFill>
        </a:defRPr>
      </a:lvl7pPr>
      <a:lvl8pPr rtl="1" eaLnBrk="1" hangingPunct="1">
        <a:defRPr>
          <a:solidFill>
            <a:schemeClr val="tx2"/>
          </a:solidFill>
        </a:defRPr>
      </a:lvl8pPr>
      <a:lvl9pPr rtl="1" eaLnBrk="1" hangingPunct="1">
        <a:defRPr>
          <a:solidFill>
            <a:schemeClr val="tx2"/>
          </a:solidFill>
        </a:defRPr>
      </a:lvl9pPr>
    </p:titleStyle>
    <p:bodyStyle>
      <a:lvl1pPr marL="342900" indent="-342900" algn="r" defTabSz="457200" rtl="1"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r" defTabSz="457200" rtl="1"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r" defTabSz="457200" rtl="1"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r" defTabSz="457200" rtl="1"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r" defTabSz="457200" rtl="1"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r" defTabSz="457200" rtl="1"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r" defTabSz="457200" rtl="1"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r" defTabSz="457200" rtl="1"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r" defTabSz="457200" rtl="1"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r" defTabSz="457200" rtl="1" eaLnBrk="1" latinLnBrk="0" hangingPunct="1">
        <a:defRPr sz="1800" kern="1200">
          <a:solidFill>
            <a:schemeClr val="tx1"/>
          </a:solidFill>
          <a:latin typeface="+mn-lt"/>
          <a:ea typeface="+mn-ea"/>
          <a:cs typeface="+mn-cs"/>
        </a:defRPr>
      </a:lvl1pPr>
      <a:lvl2pPr marL="457200" algn="r" defTabSz="457200" rtl="1" eaLnBrk="1" latinLnBrk="0" hangingPunct="1">
        <a:defRPr sz="1800" kern="1200">
          <a:solidFill>
            <a:schemeClr val="tx1"/>
          </a:solidFill>
          <a:latin typeface="+mn-lt"/>
          <a:ea typeface="+mn-ea"/>
          <a:cs typeface="+mn-cs"/>
        </a:defRPr>
      </a:lvl2pPr>
      <a:lvl3pPr marL="914400" algn="r" defTabSz="457200" rtl="1" eaLnBrk="1" latinLnBrk="0" hangingPunct="1">
        <a:defRPr sz="1800" kern="1200">
          <a:solidFill>
            <a:schemeClr val="tx1"/>
          </a:solidFill>
          <a:latin typeface="+mn-lt"/>
          <a:ea typeface="+mn-ea"/>
          <a:cs typeface="+mn-cs"/>
        </a:defRPr>
      </a:lvl3pPr>
      <a:lvl4pPr marL="1371600" algn="r" defTabSz="457200" rtl="1" eaLnBrk="1" latinLnBrk="0" hangingPunct="1">
        <a:defRPr sz="1800" kern="1200">
          <a:solidFill>
            <a:schemeClr val="tx1"/>
          </a:solidFill>
          <a:latin typeface="+mn-lt"/>
          <a:ea typeface="+mn-ea"/>
          <a:cs typeface="+mn-cs"/>
        </a:defRPr>
      </a:lvl4pPr>
      <a:lvl5pPr marL="1828800" algn="r" defTabSz="457200" rtl="1" eaLnBrk="1" latinLnBrk="0" hangingPunct="1">
        <a:defRPr sz="1800" kern="1200">
          <a:solidFill>
            <a:schemeClr val="tx1"/>
          </a:solidFill>
          <a:latin typeface="+mn-lt"/>
          <a:ea typeface="+mn-ea"/>
          <a:cs typeface="+mn-cs"/>
        </a:defRPr>
      </a:lvl5pPr>
      <a:lvl6pPr marL="2286000" algn="r" defTabSz="457200" rtl="1" eaLnBrk="1" latinLnBrk="0" hangingPunct="1">
        <a:defRPr sz="1800" kern="1200">
          <a:solidFill>
            <a:schemeClr val="tx1"/>
          </a:solidFill>
          <a:latin typeface="+mn-lt"/>
          <a:ea typeface="+mn-ea"/>
          <a:cs typeface="+mn-cs"/>
        </a:defRPr>
      </a:lvl6pPr>
      <a:lvl7pPr marL="2743200" algn="r" defTabSz="457200" rtl="1" eaLnBrk="1" latinLnBrk="0" hangingPunct="1">
        <a:defRPr sz="1800" kern="1200">
          <a:solidFill>
            <a:schemeClr val="tx1"/>
          </a:solidFill>
          <a:latin typeface="+mn-lt"/>
          <a:ea typeface="+mn-ea"/>
          <a:cs typeface="+mn-cs"/>
        </a:defRPr>
      </a:lvl7pPr>
      <a:lvl8pPr marL="3200400" algn="r" defTabSz="457200" rtl="1" eaLnBrk="1" latinLnBrk="0" hangingPunct="1">
        <a:defRPr sz="1800" kern="1200">
          <a:solidFill>
            <a:schemeClr val="tx1"/>
          </a:solidFill>
          <a:latin typeface="+mn-lt"/>
          <a:ea typeface="+mn-ea"/>
          <a:cs typeface="+mn-cs"/>
        </a:defRPr>
      </a:lvl8pPr>
      <a:lvl9pPr marL="3657600" algn="r" defTabSz="457200" rtl="1"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loyauri.wixsite.com/worldcuponline" TargetMode="External"/><Relationship Id="rId2" Type="http://schemas.openxmlformats.org/officeDocument/2006/relationships/hyperlink" Target="https://docs.google.com/forms/d/130GNwgEPYJ0GOhlORcitqvJY6ahf7E6ZF2u8ZEKor6U/edit" TargetMode="External"/><Relationship Id="rId1" Type="http://schemas.openxmlformats.org/officeDocument/2006/relationships/slideLayout" Target="../slideLayouts/slideLayout1.xml"/><Relationship Id="rId6" Type="http://schemas.openxmlformats.org/officeDocument/2006/relationships/hyperlink" Target="https://loyauri.wixsite.com/hanachot" TargetMode="External"/><Relationship Id="rId5" Type="http://schemas.openxmlformats.org/officeDocument/2006/relationships/hyperlink" Target="https://loyauri.wixsite.com/zaravr" TargetMode="External"/><Relationship Id="rId4" Type="http://schemas.openxmlformats.org/officeDocument/2006/relationships/hyperlink" Target="https://loyauri.wixsite.com/haachhagadol" TargetMode="External"/></Relationships>
</file>

<file path=ppt/slides/_rels/slide16.xml.rels><?xml version="1.0" encoding="UTF-8" standalone="yes"?>
<Relationships xmlns="http://schemas.openxmlformats.org/package/2006/relationships"><Relationship Id="rId8" Type="http://schemas.openxmlformats.org/officeDocument/2006/relationships/hyperlink" Target="https://www.wix.com/" TargetMode="External"/><Relationship Id="rId3" Type="http://schemas.openxmlformats.org/officeDocument/2006/relationships/hyperlink" Target="https://pythonspot.com/gui/" TargetMode="External"/><Relationship Id="rId7" Type="http://schemas.openxmlformats.org/officeDocument/2006/relationships/hyperlink" Target="https://eli.thegreenplace.net/2010/06/25/aes-encryption-of-files-in-python-with-pycrypto/" TargetMode="External"/><Relationship Id="rId2" Type="http://schemas.openxmlformats.org/officeDocument/2006/relationships/hyperlink" Target="https://www.twilio.com/blog/2017/02/an-easy-way-to-read-and-write-to-a-google-spreadsheet-in-python.html" TargetMode="External"/><Relationship Id="rId1" Type="http://schemas.openxmlformats.org/officeDocument/2006/relationships/slideLayout" Target="../slideLayouts/slideLayout1.xml"/><Relationship Id="rId6" Type="http://schemas.openxmlformats.org/officeDocument/2006/relationships/hyperlink" Target="https://null-byte.wonderhowto.com/how-to/create-encryption-program-with-python-0164249/" TargetMode="External"/><Relationship Id="rId5" Type="http://schemas.openxmlformats.org/officeDocument/2006/relationships/hyperlink" Target="https://www.dlitz.net/software/pycrypto/doc/" TargetMode="External"/><Relationship Id="rId4" Type="http://schemas.openxmlformats.org/officeDocument/2006/relationships/hyperlink" Target="http://www.novixys.com/blog/using-aes-encryption-decryption-python-pycrypto/" TargetMode="External"/><Relationship Id="rId9" Type="http://schemas.openxmlformats.org/officeDocument/2006/relationships/hyperlink" Target="https://stackoverflow.com/"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93C31EF4-7E63-4E1B-9B64-B4D3D08E78B0}"/>
              </a:ext>
            </a:extLst>
          </p:cNvPr>
          <p:cNvSpPr>
            <a:spLocks noGrp="1"/>
          </p:cNvSpPr>
          <p:nvPr>
            <p:ph type="ctrTitle"/>
          </p:nvPr>
        </p:nvSpPr>
        <p:spPr>
          <a:xfrm>
            <a:off x="2564274" y="2061554"/>
            <a:ext cx="8915399" cy="2335876"/>
          </a:xfrm>
        </p:spPr>
        <p:txBody>
          <a:bodyPr>
            <a:normAutofit fontScale="90000"/>
          </a:bodyPr>
          <a:lstStyle/>
          <a:p>
            <a:pPr algn="ctr"/>
            <a:r>
              <a:rPr lang="he-IL" dirty="0"/>
              <a:t>מיני פרויקט – אבטחת רשתות</a:t>
            </a:r>
            <a:br>
              <a:rPr lang="he-IL" dirty="0"/>
            </a:br>
            <a:r>
              <a:rPr lang="he-IL" dirty="0"/>
              <a:t>מטלה </a:t>
            </a:r>
            <a:r>
              <a:rPr lang="he-IL" dirty="0" err="1"/>
              <a:t>תוכנתית</a:t>
            </a:r>
            <a:br>
              <a:rPr lang="he-IL" dirty="0"/>
            </a:br>
            <a:r>
              <a:rPr lang="en-US" dirty="0"/>
              <a:t>Crypy - Ransomware</a:t>
            </a:r>
            <a:endParaRPr lang="he-IL" dirty="0"/>
          </a:p>
        </p:txBody>
      </p:sp>
      <p:sp>
        <p:nvSpPr>
          <p:cNvPr id="3" name="כותרת משנה 2">
            <a:extLst>
              <a:ext uri="{FF2B5EF4-FFF2-40B4-BE49-F238E27FC236}">
                <a16:creationId xmlns:a16="http://schemas.microsoft.com/office/drawing/2014/main" id="{E1B0944E-12EC-47F8-8FC3-32DA6F489151}"/>
              </a:ext>
            </a:extLst>
          </p:cNvPr>
          <p:cNvSpPr>
            <a:spLocks noGrp="1"/>
          </p:cNvSpPr>
          <p:nvPr>
            <p:ph type="subTitle" idx="1"/>
          </p:nvPr>
        </p:nvSpPr>
        <p:spPr>
          <a:xfrm>
            <a:off x="1807817" y="5442397"/>
            <a:ext cx="2381797" cy="1126283"/>
          </a:xfrm>
        </p:spPr>
        <p:txBody>
          <a:bodyPr>
            <a:normAutofit/>
          </a:bodyPr>
          <a:lstStyle/>
          <a:p>
            <a:r>
              <a:rPr lang="he-IL" sz="2400" b="1" dirty="0"/>
              <a:t>מגיש: אורי לויה</a:t>
            </a:r>
          </a:p>
          <a:p>
            <a:r>
              <a:rPr lang="he-IL" sz="2400" b="1" dirty="0"/>
              <a:t>200996296</a:t>
            </a:r>
          </a:p>
        </p:txBody>
      </p:sp>
    </p:spTree>
    <p:extLst>
      <p:ext uri="{BB962C8B-B14F-4D97-AF65-F5344CB8AC3E}">
        <p14:creationId xmlns:p14="http://schemas.microsoft.com/office/powerpoint/2010/main" val="18376940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93C31EF4-7E63-4E1B-9B64-B4D3D08E78B0}"/>
              </a:ext>
            </a:extLst>
          </p:cNvPr>
          <p:cNvSpPr>
            <a:spLocks noGrp="1"/>
          </p:cNvSpPr>
          <p:nvPr>
            <p:ph type="ctrTitle"/>
          </p:nvPr>
        </p:nvSpPr>
        <p:spPr>
          <a:xfrm>
            <a:off x="1550123" y="261943"/>
            <a:ext cx="8915399" cy="976655"/>
          </a:xfrm>
        </p:spPr>
        <p:txBody>
          <a:bodyPr>
            <a:normAutofit/>
          </a:bodyPr>
          <a:lstStyle/>
          <a:p>
            <a:pPr algn="ctr"/>
            <a:r>
              <a:rPr lang="he-IL" dirty="0"/>
              <a:t>אופן תשלום הכופר</a:t>
            </a:r>
          </a:p>
        </p:txBody>
      </p:sp>
      <p:sp>
        <p:nvSpPr>
          <p:cNvPr id="3" name="כותרת משנה 2">
            <a:extLst>
              <a:ext uri="{FF2B5EF4-FFF2-40B4-BE49-F238E27FC236}">
                <a16:creationId xmlns:a16="http://schemas.microsoft.com/office/drawing/2014/main" id="{E1B0944E-12EC-47F8-8FC3-32DA6F489151}"/>
              </a:ext>
            </a:extLst>
          </p:cNvPr>
          <p:cNvSpPr>
            <a:spLocks noGrp="1"/>
          </p:cNvSpPr>
          <p:nvPr>
            <p:ph type="subTitle" idx="1"/>
          </p:nvPr>
        </p:nvSpPr>
        <p:spPr>
          <a:xfrm>
            <a:off x="1550123" y="1708368"/>
            <a:ext cx="8915399" cy="3686592"/>
          </a:xfrm>
        </p:spPr>
        <p:txBody>
          <a:bodyPr>
            <a:normAutofit/>
          </a:bodyPr>
          <a:lstStyle/>
          <a:p>
            <a:pPr algn="r">
              <a:lnSpc>
                <a:spcPct val="150000"/>
              </a:lnSpc>
            </a:pPr>
            <a:r>
              <a:rPr lang="he-IL" spc="100" dirty="0">
                <a:solidFill>
                  <a:schemeClr val="tx1">
                    <a:lumMod val="75000"/>
                    <a:lumOff val="25000"/>
                  </a:schemeClr>
                </a:solidFill>
              </a:rPr>
              <a:t>לכל משתמש שם אקראי ייחודי משלו, כך גם הסיסמא בעלת 32 התווים (</a:t>
            </a:r>
            <a:r>
              <a:rPr lang="en-US" spc="100" dirty="0">
                <a:solidFill>
                  <a:schemeClr val="tx1">
                    <a:lumMod val="75000"/>
                    <a:lumOff val="25000"/>
                  </a:schemeClr>
                </a:solidFill>
              </a:rPr>
              <a:t>ASCII</a:t>
            </a:r>
            <a:r>
              <a:rPr lang="he-IL" spc="100" dirty="0">
                <a:solidFill>
                  <a:schemeClr val="tx1">
                    <a:lumMod val="75000"/>
                    <a:lumOff val="25000"/>
                  </a:schemeClr>
                </a:solidFill>
              </a:rPr>
              <a:t>)</a:t>
            </a:r>
          </a:p>
          <a:p>
            <a:pPr algn="r">
              <a:lnSpc>
                <a:spcPct val="150000"/>
              </a:lnSpc>
            </a:pPr>
            <a:r>
              <a:rPr lang="he-IL" spc="100" dirty="0">
                <a:solidFill>
                  <a:schemeClr val="tx1">
                    <a:lumMod val="75000"/>
                    <a:lumOff val="25000"/>
                  </a:schemeClr>
                </a:solidFill>
              </a:rPr>
              <a:t>שם המשתמש והסיסמא באמצעותה הוצפנו הקבצים נשלחים בעת ריצת הנוזקה למאגר המידע של התוקף, מסוג </a:t>
            </a:r>
            <a:r>
              <a:rPr lang="en-US" spc="100" dirty="0">
                <a:solidFill>
                  <a:schemeClr val="tx1">
                    <a:lumMod val="75000"/>
                    <a:lumOff val="25000"/>
                  </a:schemeClr>
                </a:solidFill>
              </a:rPr>
              <a:t>google sheets</a:t>
            </a:r>
            <a:r>
              <a:rPr lang="he-IL" spc="100" dirty="0">
                <a:solidFill>
                  <a:schemeClr val="tx1">
                    <a:lumMod val="75000"/>
                    <a:lumOff val="25000"/>
                  </a:schemeClr>
                </a:solidFill>
              </a:rPr>
              <a:t>.</a:t>
            </a:r>
          </a:p>
          <a:p>
            <a:pPr algn="r">
              <a:lnSpc>
                <a:spcPct val="150000"/>
              </a:lnSpc>
            </a:pPr>
            <a:r>
              <a:rPr lang="he-IL" spc="100" dirty="0">
                <a:solidFill>
                  <a:schemeClr val="tx1">
                    <a:lumMod val="75000"/>
                    <a:lumOff val="25000"/>
                  </a:schemeClr>
                </a:solidFill>
              </a:rPr>
              <a:t>כאשר הוא מקבל את התשלום מצורף אליו גם שם המשתמש, בכך יודע התוקף איזו סיסמא לשלוח לו על מנת לשחרר את קבציו.</a:t>
            </a:r>
          </a:p>
          <a:p>
            <a:pPr algn="r">
              <a:lnSpc>
                <a:spcPct val="150000"/>
              </a:lnSpc>
            </a:pPr>
            <a:r>
              <a:rPr lang="he-IL" spc="100" dirty="0">
                <a:solidFill>
                  <a:schemeClr val="tx1">
                    <a:lumMod val="75000"/>
                    <a:lumOff val="25000"/>
                  </a:schemeClr>
                </a:solidFill>
              </a:rPr>
              <a:t>הקורבן מקליד את הסיסמא שקיבל לתוך תיבת הטקסט ובאמצעותה מפענח את הקבצים ומחזיר אותם לקדמותם.</a:t>
            </a:r>
          </a:p>
          <a:p>
            <a:pPr algn="r">
              <a:lnSpc>
                <a:spcPct val="150000"/>
              </a:lnSpc>
            </a:pPr>
            <a:endParaRPr lang="he-IL" spc="100" dirty="0">
              <a:solidFill>
                <a:schemeClr val="tx1">
                  <a:lumMod val="75000"/>
                  <a:lumOff val="25000"/>
                </a:schemeClr>
              </a:solidFill>
            </a:endParaRPr>
          </a:p>
        </p:txBody>
      </p:sp>
    </p:spTree>
    <p:extLst>
      <p:ext uri="{BB962C8B-B14F-4D97-AF65-F5344CB8AC3E}">
        <p14:creationId xmlns:p14="http://schemas.microsoft.com/office/powerpoint/2010/main" val="18915496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93C31EF4-7E63-4E1B-9B64-B4D3D08E78B0}"/>
              </a:ext>
            </a:extLst>
          </p:cNvPr>
          <p:cNvSpPr>
            <a:spLocks noGrp="1"/>
          </p:cNvSpPr>
          <p:nvPr>
            <p:ph type="ctrTitle"/>
          </p:nvPr>
        </p:nvSpPr>
        <p:spPr>
          <a:xfrm>
            <a:off x="1579420" y="99753"/>
            <a:ext cx="9243551" cy="739832"/>
          </a:xfrm>
        </p:spPr>
        <p:txBody>
          <a:bodyPr anchor="ctr">
            <a:normAutofit/>
          </a:bodyPr>
          <a:lstStyle/>
          <a:p>
            <a:pPr algn="ctr"/>
            <a:r>
              <a:rPr lang="he-IL" sz="3600" dirty="0"/>
              <a:t>תמונות של בסיס הנתונים ושל הקלדת סיסמא</a:t>
            </a:r>
          </a:p>
        </p:txBody>
      </p:sp>
      <p:pic>
        <p:nvPicPr>
          <p:cNvPr id="4" name="תמונה 3">
            <a:extLst>
              <a:ext uri="{FF2B5EF4-FFF2-40B4-BE49-F238E27FC236}">
                <a16:creationId xmlns:a16="http://schemas.microsoft.com/office/drawing/2014/main" id="{ED6D2722-AA3E-46D9-9A6E-8858BD7A7F89}"/>
              </a:ext>
            </a:extLst>
          </p:cNvPr>
          <p:cNvPicPr>
            <a:picLocks noChangeAspect="1"/>
          </p:cNvPicPr>
          <p:nvPr/>
        </p:nvPicPr>
        <p:blipFill rotWithShape="1">
          <a:blip r:embed="rId2"/>
          <a:srcRect t="8011" r="10409" b="28314"/>
          <a:stretch/>
        </p:blipFill>
        <p:spPr>
          <a:xfrm>
            <a:off x="634538" y="839584"/>
            <a:ext cx="10922924" cy="4048299"/>
          </a:xfrm>
          <a:prstGeom prst="rect">
            <a:avLst/>
          </a:prstGeom>
        </p:spPr>
      </p:pic>
      <p:sp>
        <p:nvSpPr>
          <p:cNvPr id="5" name="כותרת משנה 2">
            <a:extLst>
              <a:ext uri="{FF2B5EF4-FFF2-40B4-BE49-F238E27FC236}">
                <a16:creationId xmlns:a16="http://schemas.microsoft.com/office/drawing/2014/main" id="{56B2BCCB-056E-4505-853B-EF1C3510BB90}"/>
              </a:ext>
            </a:extLst>
          </p:cNvPr>
          <p:cNvSpPr>
            <a:spLocks noGrp="1"/>
          </p:cNvSpPr>
          <p:nvPr>
            <p:ph type="subTitle" idx="1"/>
          </p:nvPr>
        </p:nvSpPr>
        <p:spPr>
          <a:xfrm>
            <a:off x="5104015" y="4775765"/>
            <a:ext cx="6591791" cy="2024047"/>
          </a:xfrm>
        </p:spPr>
        <p:txBody>
          <a:bodyPr>
            <a:normAutofit fontScale="92500" lnSpcReduction="10000"/>
          </a:bodyPr>
          <a:lstStyle/>
          <a:p>
            <a:pPr algn="r">
              <a:lnSpc>
                <a:spcPct val="150000"/>
              </a:lnSpc>
            </a:pPr>
            <a:r>
              <a:rPr lang="he-IL" sz="2000" spc="100" dirty="0">
                <a:solidFill>
                  <a:schemeClr val="tx1">
                    <a:lumMod val="75000"/>
                    <a:lumOff val="25000"/>
                  </a:schemeClr>
                </a:solidFill>
              </a:rPr>
              <a:t>מימין, ניתן לראות את המסך של הקלדת הסיסמא לשחרור הקבצים.</a:t>
            </a:r>
          </a:p>
          <a:p>
            <a:pPr algn="r">
              <a:lnSpc>
                <a:spcPct val="150000"/>
              </a:lnSpc>
            </a:pPr>
            <a:r>
              <a:rPr lang="he-IL" sz="2000" spc="100" dirty="0">
                <a:solidFill>
                  <a:schemeClr val="tx1">
                    <a:lumMod val="75000"/>
                    <a:lumOff val="25000"/>
                  </a:schemeClr>
                </a:solidFill>
              </a:rPr>
              <a:t>משמאל, בסיס הנתונים.</a:t>
            </a:r>
          </a:p>
          <a:p>
            <a:pPr algn="r">
              <a:lnSpc>
                <a:spcPct val="150000"/>
              </a:lnSpc>
            </a:pPr>
            <a:r>
              <a:rPr lang="he-IL" sz="2000" spc="100" dirty="0">
                <a:solidFill>
                  <a:schemeClr val="tx1">
                    <a:lumMod val="75000"/>
                    <a:lumOff val="25000"/>
                  </a:schemeClr>
                </a:solidFill>
              </a:rPr>
              <a:t>ניתן לראות כי שם המשתמש החדש נכנס לסוף הרשימה.</a:t>
            </a:r>
          </a:p>
        </p:txBody>
      </p:sp>
      <p:sp>
        <p:nvSpPr>
          <p:cNvPr id="3" name="מלבן 2">
            <a:extLst>
              <a:ext uri="{FF2B5EF4-FFF2-40B4-BE49-F238E27FC236}">
                <a16:creationId xmlns:a16="http://schemas.microsoft.com/office/drawing/2014/main" id="{158BE871-1BC8-4418-9F7D-C9D716F5D651}"/>
              </a:ext>
            </a:extLst>
          </p:cNvPr>
          <p:cNvSpPr/>
          <p:nvPr/>
        </p:nvSpPr>
        <p:spPr>
          <a:xfrm>
            <a:off x="1404851" y="4131425"/>
            <a:ext cx="1446414" cy="13300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 name="מלבן 5">
            <a:extLst>
              <a:ext uri="{FF2B5EF4-FFF2-40B4-BE49-F238E27FC236}">
                <a16:creationId xmlns:a16="http://schemas.microsoft.com/office/drawing/2014/main" id="{68C2E7BB-2E71-456F-B3C0-A2EF87B5ACD5}"/>
              </a:ext>
            </a:extLst>
          </p:cNvPr>
          <p:cNvSpPr/>
          <p:nvPr/>
        </p:nvSpPr>
        <p:spPr>
          <a:xfrm>
            <a:off x="7284720" y="3053539"/>
            <a:ext cx="1446414" cy="18842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Tree>
    <p:extLst>
      <p:ext uri="{BB962C8B-B14F-4D97-AF65-F5344CB8AC3E}">
        <p14:creationId xmlns:p14="http://schemas.microsoft.com/office/powerpoint/2010/main" val="102836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93C31EF4-7E63-4E1B-9B64-B4D3D08E78B0}"/>
              </a:ext>
            </a:extLst>
          </p:cNvPr>
          <p:cNvSpPr>
            <a:spLocks noGrp="1"/>
          </p:cNvSpPr>
          <p:nvPr>
            <p:ph type="ctrTitle"/>
          </p:nvPr>
        </p:nvSpPr>
        <p:spPr>
          <a:xfrm>
            <a:off x="1550123" y="-4069"/>
            <a:ext cx="8915399" cy="976655"/>
          </a:xfrm>
        </p:spPr>
        <p:txBody>
          <a:bodyPr>
            <a:normAutofit/>
          </a:bodyPr>
          <a:lstStyle/>
          <a:p>
            <a:pPr algn="ctr"/>
            <a:r>
              <a:rPr lang="he-IL" dirty="0"/>
              <a:t>פרטים טכניים</a:t>
            </a:r>
          </a:p>
        </p:txBody>
      </p:sp>
      <p:sp>
        <p:nvSpPr>
          <p:cNvPr id="3" name="כותרת משנה 2">
            <a:extLst>
              <a:ext uri="{FF2B5EF4-FFF2-40B4-BE49-F238E27FC236}">
                <a16:creationId xmlns:a16="http://schemas.microsoft.com/office/drawing/2014/main" id="{E1B0944E-12EC-47F8-8FC3-32DA6F489151}"/>
              </a:ext>
            </a:extLst>
          </p:cNvPr>
          <p:cNvSpPr>
            <a:spLocks noGrp="1"/>
          </p:cNvSpPr>
          <p:nvPr>
            <p:ph type="subTitle" idx="1"/>
          </p:nvPr>
        </p:nvSpPr>
        <p:spPr>
          <a:xfrm>
            <a:off x="1774565" y="939336"/>
            <a:ext cx="9140046" cy="5852161"/>
          </a:xfrm>
        </p:spPr>
        <p:txBody>
          <a:bodyPr>
            <a:normAutofit fontScale="85000" lnSpcReduction="10000"/>
          </a:bodyPr>
          <a:lstStyle/>
          <a:p>
            <a:pPr>
              <a:lnSpc>
                <a:spcPct val="150000"/>
              </a:lnSpc>
            </a:pPr>
            <a:r>
              <a:rPr lang="en-US" u="sng" spc="100" dirty="0">
                <a:solidFill>
                  <a:schemeClr val="tx1">
                    <a:lumMod val="75000"/>
                    <a:lumOff val="25000"/>
                  </a:schemeClr>
                </a:solidFill>
              </a:rPr>
              <a:t>Written</a:t>
            </a:r>
            <a:r>
              <a:rPr lang="en-US" spc="100" dirty="0">
                <a:solidFill>
                  <a:schemeClr val="tx1">
                    <a:lumMod val="75000"/>
                    <a:lumOff val="25000"/>
                  </a:schemeClr>
                </a:solidFill>
              </a:rPr>
              <a:t> in Python 3.5, on Ubuntu 18 using </a:t>
            </a:r>
            <a:r>
              <a:rPr lang="en-US" spc="100" dirty="0" err="1">
                <a:solidFill>
                  <a:schemeClr val="tx1">
                    <a:lumMod val="75000"/>
                    <a:lumOff val="25000"/>
                  </a:schemeClr>
                </a:solidFill>
              </a:rPr>
              <a:t>Pycharm</a:t>
            </a:r>
            <a:r>
              <a:rPr lang="en-US" spc="100" dirty="0">
                <a:solidFill>
                  <a:schemeClr val="tx1">
                    <a:lumMod val="75000"/>
                    <a:lumOff val="25000"/>
                  </a:schemeClr>
                </a:solidFill>
              </a:rPr>
              <a:t> IDE.</a:t>
            </a:r>
          </a:p>
          <a:p>
            <a:pPr>
              <a:lnSpc>
                <a:spcPct val="150000"/>
              </a:lnSpc>
            </a:pPr>
            <a:r>
              <a:rPr lang="en-US" u="sng" spc="100" dirty="0">
                <a:solidFill>
                  <a:schemeClr val="tx1">
                    <a:lumMod val="75000"/>
                    <a:lumOff val="25000"/>
                  </a:schemeClr>
                </a:solidFill>
              </a:rPr>
              <a:t>Libraries used</a:t>
            </a:r>
            <a:r>
              <a:rPr lang="en-US" spc="100" dirty="0">
                <a:solidFill>
                  <a:schemeClr val="tx1">
                    <a:lumMod val="75000"/>
                    <a:lumOff val="25000"/>
                  </a:schemeClr>
                </a:solidFill>
              </a:rPr>
              <a:t>: </a:t>
            </a:r>
            <a:r>
              <a:rPr lang="en-US" spc="100" dirty="0" err="1">
                <a:solidFill>
                  <a:schemeClr val="tx1">
                    <a:lumMod val="75000"/>
                    <a:lumOff val="25000"/>
                  </a:schemeClr>
                </a:solidFill>
              </a:rPr>
              <a:t>Pycrypto</a:t>
            </a:r>
            <a:r>
              <a:rPr lang="en-US" spc="100" dirty="0">
                <a:solidFill>
                  <a:schemeClr val="tx1">
                    <a:lumMod val="75000"/>
                    <a:lumOff val="25000"/>
                  </a:schemeClr>
                </a:solidFill>
              </a:rPr>
              <a:t>, PyQt5, </a:t>
            </a:r>
            <a:r>
              <a:rPr lang="en-US" spc="100" dirty="0" err="1">
                <a:solidFill>
                  <a:schemeClr val="tx1">
                    <a:lumMod val="75000"/>
                    <a:lumOff val="25000"/>
                  </a:schemeClr>
                </a:solidFill>
              </a:rPr>
              <a:t>Gspread</a:t>
            </a:r>
            <a:r>
              <a:rPr lang="en-US" spc="100" dirty="0">
                <a:solidFill>
                  <a:schemeClr val="tx1">
                    <a:lumMod val="75000"/>
                    <a:lumOff val="25000"/>
                  </a:schemeClr>
                </a:solidFill>
              </a:rPr>
              <a:t>, </a:t>
            </a:r>
            <a:r>
              <a:rPr lang="en-US" spc="100" dirty="0" err="1">
                <a:solidFill>
                  <a:schemeClr val="tx1">
                    <a:lumMod val="75000"/>
                    <a:lumOff val="25000"/>
                  </a:schemeClr>
                </a:solidFill>
              </a:rPr>
              <a:t>PyInstaller</a:t>
            </a:r>
            <a:r>
              <a:rPr lang="en-US" spc="100" dirty="0">
                <a:solidFill>
                  <a:schemeClr val="tx1">
                    <a:lumMod val="75000"/>
                    <a:lumOff val="25000"/>
                  </a:schemeClr>
                </a:solidFill>
              </a:rPr>
              <a:t> and other standard imports</a:t>
            </a:r>
          </a:p>
          <a:p>
            <a:pPr>
              <a:lnSpc>
                <a:spcPct val="150000"/>
              </a:lnSpc>
            </a:pPr>
            <a:r>
              <a:rPr lang="en-US" u="sng" spc="100" dirty="0">
                <a:solidFill>
                  <a:schemeClr val="tx1">
                    <a:lumMod val="75000"/>
                    <a:lumOff val="25000"/>
                  </a:schemeClr>
                </a:solidFill>
              </a:rPr>
              <a:t>Operation:</a:t>
            </a:r>
            <a:r>
              <a:rPr lang="en-US" spc="100" dirty="0">
                <a:solidFill>
                  <a:schemeClr val="tx1">
                    <a:lumMod val="75000"/>
                    <a:lumOff val="25000"/>
                  </a:schemeClr>
                </a:solidFill>
              </a:rPr>
              <a:t> Main thread runs a </a:t>
            </a:r>
            <a:r>
              <a:rPr lang="en-US" b="1" spc="100" dirty="0">
                <a:solidFill>
                  <a:schemeClr val="tx1">
                    <a:lumMod val="75000"/>
                    <a:lumOff val="25000"/>
                  </a:schemeClr>
                </a:solidFill>
              </a:rPr>
              <a:t>GUI</a:t>
            </a:r>
            <a:r>
              <a:rPr lang="en-US" spc="100" dirty="0">
                <a:solidFill>
                  <a:schemeClr val="tx1">
                    <a:lumMod val="75000"/>
                    <a:lumOff val="25000"/>
                  </a:schemeClr>
                </a:solidFill>
              </a:rPr>
              <a:t> with “innocent” installation process, meanwhile a thread - </a:t>
            </a:r>
            <a:r>
              <a:rPr lang="en-US" b="1" spc="100" dirty="0">
                <a:solidFill>
                  <a:schemeClr val="tx1">
                    <a:lumMod val="75000"/>
                    <a:lumOff val="25000"/>
                  </a:schemeClr>
                </a:solidFill>
              </a:rPr>
              <a:t>t1</a:t>
            </a:r>
            <a:r>
              <a:rPr lang="en-US" spc="100" dirty="0">
                <a:solidFill>
                  <a:schemeClr val="tx1">
                    <a:lumMod val="75000"/>
                    <a:lumOff val="25000"/>
                  </a:schemeClr>
                </a:solidFill>
              </a:rPr>
              <a:t> runs as daemon. It first iterates root folder recursively for all files and folders, then it </a:t>
            </a:r>
            <a:r>
              <a:rPr lang="en-US" b="1" spc="100" dirty="0">
                <a:solidFill>
                  <a:schemeClr val="tx1">
                    <a:lumMod val="75000"/>
                    <a:lumOff val="25000"/>
                  </a:schemeClr>
                </a:solidFill>
              </a:rPr>
              <a:t>encrypts</a:t>
            </a:r>
            <a:r>
              <a:rPr lang="en-US" spc="100" dirty="0">
                <a:solidFill>
                  <a:schemeClr val="tx1">
                    <a:lumMod val="75000"/>
                    <a:lumOff val="25000"/>
                  </a:schemeClr>
                </a:solidFill>
              </a:rPr>
              <a:t> files with certain extension using the </a:t>
            </a:r>
            <a:r>
              <a:rPr lang="en-US" spc="100" dirty="0" err="1">
                <a:solidFill>
                  <a:schemeClr val="tx1">
                    <a:lumMod val="75000"/>
                    <a:lumOff val="25000"/>
                  </a:schemeClr>
                </a:solidFill>
              </a:rPr>
              <a:t>Encrypt_file</a:t>
            </a:r>
            <a:r>
              <a:rPr lang="en-US" spc="100" dirty="0">
                <a:solidFill>
                  <a:schemeClr val="tx1">
                    <a:lumMod val="75000"/>
                    <a:lumOff val="25000"/>
                  </a:schemeClr>
                </a:solidFill>
              </a:rPr>
              <a:t>() function.  It </a:t>
            </a:r>
            <a:r>
              <a:rPr lang="en-US" b="1" spc="100" dirty="0">
                <a:solidFill>
                  <a:schemeClr val="tx1">
                    <a:lumMod val="75000"/>
                    <a:lumOff val="25000"/>
                  </a:schemeClr>
                </a:solidFill>
              </a:rPr>
              <a:t>creates</a:t>
            </a:r>
            <a:r>
              <a:rPr lang="en-US" spc="100" dirty="0">
                <a:solidFill>
                  <a:schemeClr val="tx1">
                    <a:lumMod val="75000"/>
                    <a:lumOff val="25000"/>
                  </a:schemeClr>
                </a:solidFill>
              </a:rPr>
              <a:t> text ransom files in certain locations as backup in case the user will not notice the ransom message form. Afterwards t1 also </a:t>
            </a:r>
            <a:r>
              <a:rPr lang="en-US" b="1" spc="100" dirty="0">
                <a:solidFill>
                  <a:schemeClr val="tx1">
                    <a:lumMod val="75000"/>
                    <a:lumOff val="25000"/>
                  </a:schemeClr>
                </a:solidFill>
              </a:rPr>
              <a:t>writes</a:t>
            </a:r>
            <a:r>
              <a:rPr lang="en-US" spc="100" dirty="0">
                <a:solidFill>
                  <a:schemeClr val="tx1">
                    <a:lumMod val="75000"/>
                    <a:lumOff val="25000"/>
                  </a:schemeClr>
                </a:solidFill>
              </a:rPr>
              <a:t> the unique user name and password to a </a:t>
            </a:r>
            <a:r>
              <a:rPr lang="en-US" b="1" spc="100" dirty="0">
                <a:solidFill>
                  <a:schemeClr val="tx1">
                    <a:lumMod val="75000"/>
                    <a:lumOff val="25000"/>
                  </a:schemeClr>
                </a:solidFill>
              </a:rPr>
              <a:t>google sheet</a:t>
            </a:r>
            <a:r>
              <a:rPr lang="en-US" spc="100" dirty="0">
                <a:solidFill>
                  <a:schemeClr val="tx1">
                    <a:lumMod val="75000"/>
                    <a:lumOff val="25000"/>
                  </a:schemeClr>
                </a:solidFill>
              </a:rPr>
              <a:t> on the hacker’s </a:t>
            </a:r>
            <a:r>
              <a:rPr lang="en-US" b="1" spc="100" dirty="0">
                <a:solidFill>
                  <a:schemeClr val="tx1">
                    <a:lumMod val="75000"/>
                    <a:lumOff val="25000"/>
                  </a:schemeClr>
                </a:solidFill>
              </a:rPr>
              <a:t>cloud</a:t>
            </a:r>
            <a:r>
              <a:rPr lang="en-US" spc="100" dirty="0">
                <a:solidFill>
                  <a:schemeClr val="tx1">
                    <a:lumMod val="75000"/>
                    <a:lumOff val="25000"/>
                  </a:schemeClr>
                </a:solidFill>
              </a:rPr>
              <a:t> account - it is used for recognizing the </a:t>
            </a:r>
            <a:r>
              <a:rPr lang="en-US" b="1" spc="100" dirty="0">
                <a:solidFill>
                  <a:schemeClr val="tx1">
                    <a:lumMod val="75000"/>
                    <a:lumOff val="25000"/>
                  </a:schemeClr>
                </a:solidFill>
              </a:rPr>
              <a:t>corresponding</a:t>
            </a:r>
            <a:r>
              <a:rPr lang="en-US" spc="100" dirty="0">
                <a:solidFill>
                  <a:schemeClr val="tx1">
                    <a:lumMod val="75000"/>
                    <a:lumOff val="25000"/>
                  </a:schemeClr>
                </a:solidFill>
              </a:rPr>
              <a:t> user for the password delivery and payment </a:t>
            </a:r>
            <a:r>
              <a:rPr lang="en-US" b="1" spc="100" dirty="0">
                <a:solidFill>
                  <a:schemeClr val="tx1">
                    <a:lumMod val="75000"/>
                    <a:lumOff val="25000"/>
                  </a:schemeClr>
                </a:solidFill>
              </a:rPr>
              <a:t>verification</a:t>
            </a:r>
            <a:r>
              <a:rPr lang="en-US" spc="100" dirty="0">
                <a:solidFill>
                  <a:schemeClr val="tx1">
                    <a:lumMod val="75000"/>
                    <a:lumOff val="25000"/>
                  </a:schemeClr>
                </a:solidFill>
              </a:rPr>
              <a:t>.</a:t>
            </a:r>
          </a:p>
          <a:p>
            <a:pPr>
              <a:lnSpc>
                <a:spcPct val="150000"/>
              </a:lnSpc>
            </a:pPr>
            <a:r>
              <a:rPr lang="en-US" spc="100" dirty="0">
                <a:solidFill>
                  <a:schemeClr val="tx1">
                    <a:lumMod val="75000"/>
                    <a:lumOff val="25000"/>
                  </a:schemeClr>
                </a:solidFill>
              </a:rPr>
              <a:t>Once t1 is done, it </a:t>
            </a:r>
            <a:r>
              <a:rPr lang="en-US" b="1" spc="100" dirty="0">
                <a:solidFill>
                  <a:schemeClr val="tx1">
                    <a:lumMod val="75000"/>
                    <a:lumOff val="25000"/>
                  </a:schemeClr>
                </a:solidFill>
              </a:rPr>
              <a:t>signals</a:t>
            </a:r>
            <a:r>
              <a:rPr lang="en-US" spc="100" dirty="0">
                <a:solidFill>
                  <a:schemeClr val="tx1">
                    <a:lumMod val="75000"/>
                    <a:lumOff val="25000"/>
                  </a:schemeClr>
                </a:solidFill>
              </a:rPr>
              <a:t> the main thread to continue to the ransom form only then the user understands he is in trouble and cannot access his files (the file name is changing as well for visibility). The user name is displayed with payment information and textbox for the password.</a:t>
            </a:r>
          </a:p>
          <a:p>
            <a:pPr>
              <a:lnSpc>
                <a:spcPct val="150000"/>
              </a:lnSpc>
            </a:pPr>
            <a:r>
              <a:rPr lang="en-US" spc="100" dirty="0">
                <a:solidFill>
                  <a:schemeClr val="tx1">
                    <a:lumMod val="75000"/>
                    <a:lumOff val="25000"/>
                  </a:schemeClr>
                </a:solidFill>
              </a:rPr>
              <a:t>Finally after the user has payed, he will receive the password for decryption by email and get his files back via the </a:t>
            </a:r>
            <a:r>
              <a:rPr lang="en-US" spc="100" dirty="0" err="1">
                <a:solidFill>
                  <a:schemeClr val="tx1">
                    <a:lumMod val="75000"/>
                    <a:lumOff val="25000"/>
                  </a:schemeClr>
                </a:solidFill>
              </a:rPr>
              <a:t>decrypt_file</a:t>
            </a:r>
            <a:r>
              <a:rPr lang="en-US" spc="100" dirty="0">
                <a:solidFill>
                  <a:schemeClr val="tx1">
                    <a:lumMod val="75000"/>
                    <a:lumOff val="25000"/>
                  </a:schemeClr>
                </a:solidFill>
              </a:rPr>
              <a:t>() function.</a:t>
            </a:r>
            <a:r>
              <a:rPr lang="he-IL" spc="100" dirty="0">
                <a:solidFill>
                  <a:schemeClr val="tx1">
                    <a:lumMod val="75000"/>
                    <a:lumOff val="25000"/>
                  </a:schemeClr>
                </a:solidFill>
              </a:rPr>
              <a:t> </a:t>
            </a:r>
            <a:endParaRPr lang="en-US" spc="100" dirty="0">
              <a:solidFill>
                <a:schemeClr val="tx1">
                  <a:lumMod val="75000"/>
                  <a:lumOff val="25000"/>
                </a:schemeClr>
              </a:solidFill>
            </a:endParaRPr>
          </a:p>
          <a:p>
            <a:pPr>
              <a:lnSpc>
                <a:spcPct val="150000"/>
              </a:lnSpc>
            </a:pPr>
            <a:r>
              <a:rPr lang="en-US" u="sng" spc="100" dirty="0">
                <a:solidFill>
                  <a:schemeClr val="tx1">
                    <a:lumMod val="75000"/>
                    <a:lumOff val="25000"/>
                  </a:schemeClr>
                </a:solidFill>
              </a:rPr>
              <a:t>Payments</a:t>
            </a:r>
            <a:r>
              <a:rPr lang="en-US" spc="100" dirty="0">
                <a:solidFill>
                  <a:schemeClr val="tx1">
                    <a:lumMod val="75000"/>
                    <a:lumOff val="25000"/>
                  </a:schemeClr>
                </a:solidFill>
              </a:rPr>
              <a:t> are in Bitcoin and made to a bitwallet – means it cannot be traced</a:t>
            </a:r>
          </a:p>
        </p:txBody>
      </p:sp>
    </p:spTree>
    <p:extLst>
      <p:ext uri="{BB962C8B-B14F-4D97-AF65-F5344CB8AC3E}">
        <p14:creationId xmlns:p14="http://schemas.microsoft.com/office/powerpoint/2010/main" val="6011012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93C31EF4-7E63-4E1B-9B64-B4D3D08E78B0}"/>
              </a:ext>
            </a:extLst>
          </p:cNvPr>
          <p:cNvSpPr>
            <a:spLocks noGrp="1"/>
          </p:cNvSpPr>
          <p:nvPr>
            <p:ph type="ctrTitle"/>
          </p:nvPr>
        </p:nvSpPr>
        <p:spPr>
          <a:xfrm>
            <a:off x="1550123" y="261943"/>
            <a:ext cx="8915399" cy="976655"/>
          </a:xfrm>
        </p:spPr>
        <p:txBody>
          <a:bodyPr>
            <a:normAutofit/>
          </a:bodyPr>
          <a:lstStyle/>
          <a:p>
            <a:pPr algn="ctr"/>
            <a:r>
              <a:rPr lang="he-IL" dirty="0"/>
              <a:t>חוזקות וחולשות</a:t>
            </a:r>
          </a:p>
        </p:txBody>
      </p:sp>
      <p:sp>
        <p:nvSpPr>
          <p:cNvPr id="3" name="כותרת משנה 2">
            <a:extLst>
              <a:ext uri="{FF2B5EF4-FFF2-40B4-BE49-F238E27FC236}">
                <a16:creationId xmlns:a16="http://schemas.microsoft.com/office/drawing/2014/main" id="{E1B0944E-12EC-47F8-8FC3-32DA6F489151}"/>
              </a:ext>
            </a:extLst>
          </p:cNvPr>
          <p:cNvSpPr>
            <a:spLocks noGrp="1"/>
          </p:cNvSpPr>
          <p:nvPr>
            <p:ph type="subTitle" idx="1"/>
          </p:nvPr>
        </p:nvSpPr>
        <p:spPr>
          <a:xfrm>
            <a:off x="1055717" y="1130531"/>
            <a:ext cx="9409806" cy="5602778"/>
          </a:xfrm>
        </p:spPr>
        <p:txBody>
          <a:bodyPr>
            <a:normAutofit fontScale="92500" lnSpcReduction="20000"/>
          </a:bodyPr>
          <a:lstStyle/>
          <a:p>
            <a:pPr algn="r">
              <a:lnSpc>
                <a:spcPct val="150000"/>
              </a:lnSpc>
            </a:pPr>
            <a:r>
              <a:rPr lang="he-IL" b="1" u="sng" spc="100" dirty="0">
                <a:solidFill>
                  <a:schemeClr val="tx1">
                    <a:lumMod val="75000"/>
                    <a:lumOff val="25000"/>
                  </a:schemeClr>
                </a:solidFill>
              </a:rPr>
              <a:t>חוזקות:</a:t>
            </a:r>
          </a:p>
          <a:p>
            <a:pPr marL="342900" indent="-342900" algn="r">
              <a:lnSpc>
                <a:spcPct val="150000"/>
              </a:lnSpc>
              <a:buAutoNum type="arabicPeriod"/>
            </a:pPr>
            <a:r>
              <a:rPr lang="he-IL" spc="100" dirty="0">
                <a:solidFill>
                  <a:schemeClr val="tx1">
                    <a:lumMod val="75000"/>
                    <a:lumOff val="25000"/>
                  </a:schemeClr>
                </a:solidFill>
              </a:rPr>
              <a:t>אתר להורדה מותאם אישית לקורבן – על מנת לשכנע אותו להוריד את הנוזקה</a:t>
            </a:r>
          </a:p>
          <a:p>
            <a:pPr marL="342900" indent="-342900" algn="r">
              <a:lnSpc>
                <a:spcPct val="150000"/>
              </a:lnSpc>
              <a:buAutoNum type="arabicPeriod"/>
            </a:pPr>
            <a:r>
              <a:rPr lang="he-IL" spc="100" dirty="0">
                <a:solidFill>
                  <a:schemeClr val="tx1">
                    <a:lumMod val="75000"/>
                    <a:lumOff val="25000"/>
                  </a:schemeClr>
                </a:solidFill>
              </a:rPr>
              <a:t>תקן הצפנה מתקדם (</a:t>
            </a:r>
            <a:r>
              <a:rPr lang="en-US" spc="100" dirty="0">
                <a:solidFill>
                  <a:schemeClr val="tx1">
                    <a:lumMod val="75000"/>
                    <a:lumOff val="25000"/>
                  </a:schemeClr>
                </a:solidFill>
              </a:rPr>
              <a:t>AES</a:t>
            </a:r>
            <a:r>
              <a:rPr lang="he-IL" spc="100" dirty="0">
                <a:solidFill>
                  <a:schemeClr val="tx1">
                    <a:lumMod val="75000"/>
                    <a:lumOff val="25000"/>
                  </a:schemeClr>
                </a:solidFill>
              </a:rPr>
              <a:t>) ב256 ביט – כיום לא קיימת דרך יעילה לפענוח ללא הסיסמא</a:t>
            </a:r>
          </a:p>
          <a:p>
            <a:pPr marL="342900" indent="-342900" algn="r">
              <a:lnSpc>
                <a:spcPct val="150000"/>
              </a:lnSpc>
              <a:buAutoNum type="arabicPeriod"/>
            </a:pPr>
            <a:r>
              <a:rPr lang="he-IL" spc="100" dirty="0">
                <a:solidFill>
                  <a:schemeClr val="tx1">
                    <a:lumMod val="75000"/>
                    <a:lumOff val="25000"/>
                  </a:schemeClr>
                </a:solidFill>
              </a:rPr>
              <a:t>מערכת אוטומטית לניהול המשתמשים והסיסמאות בענן</a:t>
            </a:r>
          </a:p>
          <a:p>
            <a:pPr marL="342900" indent="-342900" algn="r">
              <a:lnSpc>
                <a:spcPct val="150000"/>
              </a:lnSpc>
              <a:buAutoNum type="arabicPeriod"/>
            </a:pPr>
            <a:r>
              <a:rPr lang="he-IL" spc="100" dirty="0">
                <a:solidFill>
                  <a:schemeClr val="tx1">
                    <a:lumMod val="75000"/>
                    <a:lumOff val="25000"/>
                  </a:schemeClr>
                </a:solidFill>
              </a:rPr>
              <a:t>הצפנה מהירה של כל הקבצים בעלי הסיומות ההכי נפוצות ובעלות ערך למשתמש</a:t>
            </a:r>
          </a:p>
          <a:p>
            <a:pPr marL="342900" indent="-342900" algn="r">
              <a:lnSpc>
                <a:spcPct val="150000"/>
              </a:lnSpc>
              <a:buAutoNum type="arabicPeriod"/>
            </a:pPr>
            <a:r>
              <a:rPr lang="he-IL" spc="100" dirty="0">
                <a:solidFill>
                  <a:schemeClr val="tx1">
                    <a:lumMod val="75000"/>
                    <a:lumOff val="25000"/>
                  </a:schemeClr>
                </a:solidFill>
              </a:rPr>
              <a:t>במידה והמשתמש יוצא מהתוכנה, בכניסה הבאה התוכנית תזכור את ההצפנה </a:t>
            </a:r>
            <a:r>
              <a:rPr lang="he-IL" spc="100" dirty="0" err="1">
                <a:solidFill>
                  <a:schemeClr val="tx1">
                    <a:lumMod val="75000"/>
                    <a:lumOff val="25000"/>
                  </a:schemeClr>
                </a:solidFill>
              </a:rPr>
              <a:t>ותתן</a:t>
            </a:r>
            <a:r>
              <a:rPr lang="he-IL" spc="100" dirty="0">
                <a:solidFill>
                  <a:schemeClr val="tx1">
                    <a:lumMod val="75000"/>
                    <a:lumOff val="25000"/>
                  </a:schemeClr>
                </a:solidFill>
              </a:rPr>
              <a:t> לו אפשרות להקליד את אותה הסיסמא</a:t>
            </a:r>
          </a:p>
          <a:p>
            <a:pPr marL="342900" indent="-342900" algn="r">
              <a:lnSpc>
                <a:spcPct val="150000"/>
              </a:lnSpc>
              <a:buAutoNum type="arabicPeriod"/>
            </a:pPr>
            <a:r>
              <a:rPr lang="he-IL" spc="100" dirty="0">
                <a:solidFill>
                  <a:schemeClr val="tx1">
                    <a:lumMod val="75000"/>
                    <a:lumOff val="25000"/>
                  </a:schemeClr>
                </a:solidFill>
              </a:rPr>
              <a:t>לא מזוהה </a:t>
            </a:r>
            <a:r>
              <a:rPr lang="he-IL" spc="100" dirty="0" err="1">
                <a:solidFill>
                  <a:schemeClr val="tx1">
                    <a:lumMod val="75000"/>
                    <a:lumOff val="25000"/>
                  </a:schemeClr>
                </a:solidFill>
              </a:rPr>
              <a:t>כוירוס</a:t>
            </a:r>
            <a:r>
              <a:rPr lang="he-IL" spc="100" dirty="0">
                <a:solidFill>
                  <a:schemeClr val="tx1">
                    <a:lumMod val="75000"/>
                    <a:lumOff val="25000"/>
                  </a:schemeClr>
                </a:solidFill>
              </a:rPr>
              <a:t> על ידי תוכנות רבות! נבדק ב </a:t>
            </a:r>
            <a:r>
              <a:rPr lang="en-US" spc="100" dirty="0" err="1">
                <a:solidFill>
                  <a:schemeClr val="tx1">
                    <a:lumMod val="75000"/>
                    <a:lumOff val="25000"/>
                  </a:schemeClr>
                </a:solidFill>
              </a:rPr>
              <a:t>TotalVirus</a:t>
            </a:r>
            <a:endParaRPr lang="he-IL" spc="100" dirty="0">
              <a:solidFill>
                <a:schemeClr val="tx1">
                  <a:lumMod val="75000"/>
                  <a:lumOff val="25000"/>
                </a:schemeClr>
              </a:solidFill>
            </a:endParaRPr>
          </a:p>
          <a:p>
            <a:pPr algn="r">
              <a:lnSpc>
                <a:spcPct val="150000"/>
              </a:lnSpc>
            </a:pPr>
            <a:r>
              <a:rPr lang="he-IL" b="1" u="sng" spc="100" dirty="0">
                <a:solidFill>
                  <a:schemeClr val="tx1">
                    <a:lumMod val="75000"/>
                    <a:lumOff val="25000"/>
                  </a:schemeClr>
                </a:solidFill>
              </a:rPr>
              <a:t>חולשות:</a:t>
            </a:r>
          </a:p>
          <a:p>
            <a:pPr marL="342900" indent="-342900" algn="r">
              <a:lnSpc>
                <a:spcPct val="150000"/>
              </a:lnSpc>
              <a:buAutoNum type="arabicPeriod"/>
            </a:pPr>
            <a:r>
              <a:rPr lang="he-IL" spc="100" dirty="0">
                <a:solidFill>
                  <a:schemeClr val="tx1">
                    <a:lumMod val="75000"/>
                    <a:lumOff val="25000"/>
                  </a:schemeClr>
                </a:solidFill>
              </a:rPr>
              <a:t>עובד רק על לינוקס</a:t>
            </a:r>
          </a:p>
          <a:p>
            <a:pPr marL="342900" indent="-342900" algn="r">
              <a:lnSpc>
                <a:spcPct val="150000"/>
              </a:lnSpc>
              <a:buAutoNum type="arabicPeriod"/>
            </a:pPr>
            <a:r>
              <a:rPr lang="he-IL" spc="100" dirty="0">
                <a:solidFill>
                  <a:schemeClr val="tx1">
                    <a:lumMod val="75000"/>
                    <a:lumOff val="25000"/>
                  </a:schemeClr>
                </a:solidFill>
              </a:rPr>
              <a:t>קובץ הנוזקה שוקל </a:t>
            </a:r>
            <a:r>
              <a:rPr lang="en-US" spc="100" dirty="0">
                <a:solidFill>
                  <a:schemeClr val="tx1">
                    <a:lumMod val="75000"/>
                    <a:lumOff val="25000"/>
                  </a:schemeClr>
                </a:solidFill>
              </a:rPr>
              <a:t>MB</a:t>
            </a:r>
            <a:r>
              <a:rPr lang="he-IL" spc="100" dirty="0">
                <a:solidFill>
                  <a:schemeClr val="tx1">
                    <a:lumMod val="75000"/>
                    <a:lumOff val="25000"/>
                  </a:schemeClr>
                </a:solidFill>
              </a:rPr>
              <a:t>40</a:t>
            </a:r>
          </a:p>
          <a:p>
            <a:pPr marL="342900" indent="-342900" algn="r">
              <a:lnSpc>
                <a:spcPct val="150000"/>
              </a:lnSpc>
              <a:buAutoNum type="arabicPeriod"/>
            </a:pPr>
            <a:r>
              <a:rPr lang="he-IL" spc="100" dirty="0">
                <a:solidFill>
                  <a:schemeClr val="tx1">
                    <a:lumMod val="75000"/>
                    <a:lumOff val="25000"/>
                  </a:schemeClr>
                </a:solidFill>
              </a:rPr>
              <a:t>לא מצפין קבצים נעולים...</a:t>
            </a:r>
          </a:p>
        </p:txBody>
      </p:sp>
    </p:spTree>
    <p:extLst>
      <p:ext uri="{BB962C8B-B14F-4D97-AF65-F5344CB8AC3E}">
        <p14:creationId xmlns:p14="http://schemas.microsoft.com/office/powerpoint/2010/main" val="12816788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93C31EF4-7E63-4E1B-9B64-B4D3D08E78B0}"/>
              </a:ext>
            </a:extLst>
          </p:cNvPr>
          <p:cNvSpPr>
            <a:spLocks noGrp="1"/>
          </p:cNvSpPr>
          <p:nvPr>
            <p:ph type="ctrTitle"/>
          </p:nvPr>
        </p:nvSpPr>
        <p:spPr>
          <a:xfrm>
            <a:off x="1550123" y="261943"/>
            <a:ext cx="8915399" cy="976655"/>
          </a:xfrm>
        </p:spPr>
        <p:txBody>
          <a:bodyPr>
            <a:normAutofit/>
          </a:bodyPr>
          <a:lstStyle/>
          <a:p>
            <a:pPr algn="ctr"/>
            <a:r>
              <a:rPr lang="he-IL" dirty="0"/>
              <a:t>בעיות</a:t>
            </a:r>
          </a:p>
        </p:txBody>
      </p:sp>
      <p:sp>
        <p:nvSpPr>
          <p:cNvPr id="3" name="כותרת משנה 2">
            <a:extLst>
              <a:ext uri="{FF2B5EF4-FFF2-40B4-BE49-F238E27FC236}">
                <a16:creationId xmlns:a16="http://schemas.microsoft.com/office/drawing/2014/main" id="{E1B0944E-12EC-47F8-8FC3-32DA6F489151}"/>
              </a:ext>
            </a:extLst>
          </p:cNvPr>
          <p:cNvSpPr>
            <a:spLocks noGrp="1"/>
          </p:cNvSpPr>
          <p:nvPr>
            <p:ph type="subTitle" idx="1"/>
          </p:nvPr>
        </p:nvSpPr>
        <p:spPr>
          <a:xfrm>
            <a:off x="1638300" y="1442167"/>
            <a:ext cx="8915399" cy="5120641"/>
          </a:xfrm>
        </p:spPr>
        <p:txBody>
          <a:bodyPr>
            <a:normAutofit/>
          </a:bodyPr>
          <a:lstStyle/>
          <a:p>
            <a:pPr marL="342900" indent="-342900" algn="r">
              <a:lnSpc>
                <a:spcPct val="150000"/>
              </a:lnSpc>
              <a:buAutoNum type="arabicPeriod"/>
            </a:pPr>
            <a:r>
              <a:rPr lang="he-IL" spc="100" dirty="0">
                <a:solidFill>
                  <a:schemeClr val="tx1">
                    <a:lumMod val="75000"/>
                    <a:lumOff val="25000"/>
                  </a:schemeClr>
                </a:solidFill>
              </a:rPr>
              <a:t>הניסיון שלי בפייטון היה מועט מאוד לפני כתיבת הפרויקט. למדתי ממנו רבות והשתפרתי לאין שיעור!</a:t>
            </a:r>
          </a:p>
          <a:p>
            <a:pPr marL="342900" indent="-342900" algn="r">
              <a:lnSpc>
                <a:spcPct val="150000"/>
              </a:lnSpc>
              <a:buAutoNum type="arabicPeriod"/>
            </a:pPr>
            <a:r>
              <a:rPr lang="he-IL" spc="100" dirty="0">
                <a:solidFill>
                  <a:schemeClr val="tx1">
                    <a:lumMod val="75000"/>
                    <a:lumOff val="25000"/>
                  </a:schemeClr>
                </a:solidFill>
              </a:rPr>
              <a:t>תקשורת עם בסיס הנתונים תחילה הייתה בעייתית, גוגל חסמו את ה</a:t>
            </a:r>
            <a:r>
              <a:rPr lang="en-US" spc="100" dirty="0" err="1">
                <a:solidFill>
                  <a:schemeClr val="tx1">
                    <a:lumMod val="75000"/>
                    <a:lumOff val="25000"/>
                  </a:schemeClr>
                </a:solidFill>
              </a:rPr>
              <a:t>api</a:t>
            </a:r>
            <a:r>
              <a:rPr lang="he-IL" spc="100" dirty="0">
                <a:solidFill>
                  <a:schemeClr val="tx1">
                    <a:lumMod val="75000"/>
                    <a:lumOff val="25000"/>
                  </a:schemeClr>
                </a:solidFill>
              </a:rPr>
              <a:t> הראשון שהשתמשתי בו, לבסוף נאלצתי לבחור ב</a:t>
            </a:r>
            <a:r>
              <a:rPr lang="en-US" spc="100" dirty="0" err="1">
                <a:solidFill>
                  <a:schemeClr val="tx1">
                    <a:lumMod val="75000"/>
                    <a:lumOff val="25000"/>
                  </a:schemeClr>
                </a:solidFill>
              </a:rPr>
              <a:t>goolge</a:t>
            </a:r>
            <a:r>
              <a:rPr lang="en-US" spc="100" dirty="0">
                <a:solidFill>
                  <a:schemeClr val="tx1">
                    <a:lumMod val="75000"/>
                    <a:lumOff val="25000"/>
                  </a:schemeClr>
                </a:solidFill>
              </a:rPr>
              <a:t> docs </a:t>
            </a:r>
            <a:r>
              <a:rPr lang="en-US" spc="100" dirty="0" err="1">
                <a:solidFill>
                  <a:schemeClr val="tx1">
                    <a:lumMod val="75000"/>
                    <a:lumOff val="25000"/>
                  </a:schemeClr>
                </a:solidFill>
              </a:rPr>
              <a:t>api</a:t>
            </a:r>
            <a:endParaRPr lang="he-IL" spc="100" dirty="0">
              <a:solidFill>
                <a:schemeClr val="tx1">
                  <a:lumMod val="75000"/>
                  <a:lumOff val="25000"/>
                </a:schemeClr>
              </a:solidFill>
            </a:endParaRPr>
          </a:p>
          <a:p>
            <a:pPr marL="342900" indent="-342900" algn="r">
              <a:lnSpc>
                <a:spcPct val="150000"/>
              </a:lnSpc>
              <a:buAutoNum type="arabicPeriod"/>
            </a:pPr>
            <a:r>
              <a:rPr lang="he-IL" spc="100" dirty="0">
                <a:solidFill>
                  <a:schemeClr val="tx1">
                    <a:lumMod val="75000"/>
                    <a:lumOff val="25000"/>
                  </a:schemeClr>
                </a:solidFill>
              </a:rPr>
              <a:t>העבודה על הנוזקה הייתה במכונה וירטואלית (כדי למנוע נזק אפשרי) לכן התכנות והממשק היו איטיים יותר</a:t>
            </a:r>
          </a:p>
          <a:p>
            <a:pPr marL="342900" indent="-342900" algn="r">
              <a:lnSpc>
                <a:spcPct val="150000"/>
              </a:lnSpc>
              <a:buAutoNum type="arabicPeriod"/>
            </a:pPr>
            <a:r>
              <a:rPr lang="he-IL" spc="100" dirty="0">
                <a:solidFill>
                  <a:schemeClr val="tx1">
                    <a:lumMod val="75000"/>
                    <a:lumOff val="25000"/>
                  </a:schemeClr>
                </a:solidFill>
              </a:rPr>
              <a:t>הצפנת קבצים הינו נושא מסובך מאוד, נדרש המון ניסוי וטעייה עד שהצלחתי להצפין ולפענח את הקבצים בהצלחה</a:t>
            </a:r>
          </a:p>
          <a:p>
            <a:pPr marL="342900" indent="-342900" algn="r">
              <a:lnSpc>
                <a:spcPct val="150000"/>
              </a:lnSpc>
              <a:buAutoNum type="arabicPeriod"/>
            </a:pPr>
            <a:r>
              <a:rPr lang="he-IL" spc="100" dirty="0">
                <a:solidFill>
                  <a:schemeClr val="tx1">
                    <a:lumMod val="75000"/>
                    <a:lumOff val="25000"/>
                  </a:schemeClr>
                </a:solidFill>
              </a:rPr>
              <a:t>הכנת ה</a:t>
            </a:r>
            <a:r>
              <a:rPr lang="en-US" spc="100" dirty="0">
                <a:solidFill>
                  <a:schemeClr val="tx1">
                    <a:lumMod val="75000"/>
                    <a:lumOff val="25000"/>
                  </a:schemeClr>
                </a:solidFill>
              </a:rPr>
              <a:t>stand-alone</a:t>
            </a:r>
            <a:r>
              <a:rPr lang="he-IL" spc="100" dirty="0">
                <a:solidFill>
                  <a:schemeClr val="tx1">
                    <a:lumMod val="75000"/>
                    <a:lumOff val="25000"/>
                  </a:schemeClr>
                </a:solidFill>
              </a:rPr>
              <a:t> הייתה מאוד קשה בשל כל הספריות הנוספות והקבצים שהייתי צריך לצרף לפרויקט</a:t>
            </a:r>
          </a:p>
          <a:p>
            <a:pPr algn="r">
              <a:lnSpc>
                <a:spcPct val="150000"/>
              </a:lnSpc>
            </a:pPr>
            <a:endParaRPr lang="he-IL" spc="100" dirty="0">
              <a:solidFill>
                <a:schemeClr val="tx1">
                  <a:lumMod val="75000"/>
                  <a:lumOff val="25000"/>
                </a:schemeClr>
              </a:solidFill>
            </a:endParaRPr>
          </a:p>
        </p:txBody>
      </p:sp>
    </p:spTree>
    <p:extLst>
      <p:ext uri="{BB962C8B-B14F-4D97-AF65-F5344CB8AC3E}">
        <p14:creationId xmlns:p14="http://schemas.microsoft.com/office/powerpoint/2010/main" val="18304740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93C31EF4-7E63-4E1B-9B64-B4D3D08E78B0}"/>
              </a:ext>
            </a:extLst>
          </p:cNvPr>
          <p:cNvSpPr>
            <a:spLocks noGrp="1"/>
          </p:cNvSpPr>
          <p:nvPr>
            <p:ph type="ctrTitle"/>
          </p:nvPr>
        </p:nvSpPr>
        <p:spPr>
          <a:xfrm>
            <a:off x="1550123" y="261943"/>
            <a:ext cx="8915399" cy="976655"/>
          </a:xfrm>
        </p:spPr>
        <p:txBody>
          <a:bodyPr>
            <a:normAutofit/>
          </a:bodyPr>
          <a:lstStyle/>
          <a:p>
            <a:pPr algn="ctr"/>
            <a:r>
              <a:rPr lang="he-IL" dirty="0"/>
              <a:t>לינקים</a:t>
            </a:r>
          </a:p>
        </p:txBody>
      </p:sp>
      <p:sp>
        <p:nvSpPr>
          <p:cNvPr id="3" name="כותרת משנה 2">
            <a:extLst>
              <a:ext uri="{FF2B5EF4-FFF2-40B4-BE49-F238E27FC236}">
                <a16:creationId xmlns:a16="http://schemas.microsoft.com/office/drawing/2014/main" id="{E1B0944E-12EC-47F8-8FC3-32DA6F489151}"/>
              </a:ext>
            </a:extLst>
          </p:cNvPr>
          <p:cNvSpPr>
            <a:spLocks noGrp="1"/>
          </p:cNvSpPr>
          <p:nvPr>
            <p:ph type="subTitle" idx="1"/>
          </p:nvPr>
        </p:nvSpPr>
        <p:spPr>
          <a:xfrm>
            <a:off x="2161309" y="1712423"/>
            <a:ext cx="7888778" cy="4073236"/>
          </a:xfrm>
        </p:spPr>
        <p:txBody>
          <a:bodyPr anchor="t">
            <a:normAutofit/>
          </a:bodyPr>
          <a:lstStyle/>
          <a:p>
            <a:pPr algn="ctr" rtl="0"/>
            <a:r>
              <a:rPr lang="he-IL" u="sng" dirty="0"/>
              <a:t>עמוד הסקר</a:t>
            </a:r>
            <a:r>
              <a:rPr lang="he-IL" dirty="0"/>
              <a:t>:</a:t>
            </a:r>
            <a:endParaRPr lang="en-US" dirty="0"/>
          </a:p>
          <a:p>
            <a:pPr algn="ctr" rtl="0"/>
            <a:endParaRPr lang="he-IL" sz="100" dirty="0"/>
          </a:p>
          <a:p>
            <a:pPr rtl="0"/>
            <a:r>
              <a:rPr lang="en-US" dirty="0">
                <a:hlinkClick r:id="rId2"/>
              </a:rPr>
              <a:t>https://docs.google.com/forms/d/130GNwgEPYJ0GOhlORcitqvJY6ahf7E6ZF2u8ZEKor6U/edit</a:t>
            </a:r>
            <a:endParaRPr lang="he-IL" dirty="0"/>
          </a:p>
          <a:p>
            <a:pPr algn="r" rtl="0"/>
            <a:endParaRPr lang="he-IL" dirty="0"/>
          </a:p>
          <a:p>
            <a:pPr algn="ctr" rtl="0"/>
            <a:r>
              <a:rPr lang="he-IL" u="sng" dirty="0"/>
              <a:t>אתרים להורדת הוירוס</a:t>
            </a:r>
            <a:r>
              <a:rPr lang="he-IL" dirty="0"/>
              <a:t>:</a:t>
            </a:r>
            <a:endParaRPr lang="en-US" dirty="0"/>
          </a:p>
          <a:p>
            <a:pPr algn="ctr" rtl="0"/>
            <a:endParaRPr lang="en-US" sz="100" dirty="0"/>
          </a:p>
          <a:p>
            <a:pPr rtl="0"/>
            <a:r>
              <a:rPr lang="en-US" dirty="0">
                <a:hlinkClick r:id="rId3"/>
              </a:rPr>
              <a:t>https://loyauri.wixsite.com/worldcuponline</a:t>
            </a:r>
            <a:endParaRPr lang="en-US" dirty="0"/>
          </a:p>
          <a:p>
            <a:pPr rtl="0"/>
            <a:r>
              <a:rPr lang="en-US" dirty="0">
                <a:hlinkClick r:id="rId4"/>
              </a:rPr>
              <a:t>https://loyauri.wixsite.com/haachhagadol</a:t>
            </a:r>
            <a:endParaRPr lang="en-US" dirty="0"/>
          </a:p>
          <a:p>
            <a:pPr rtl="0"/>
            <a:r>
              <a:rPr lang="en-US" dirty="0">
                <a:hlinkClick r:id="rId5"/>
              </a:rPr>
              <a:t>https://loyauri.wixsite.com/zaravr</a:t>
            </a:r>
            <a:endParaRPr lang="en-US" dirty="0"/>
          </a:p>
          <a:p>
            <a:pPr rtl="0"/>
            <a:r>
              <a:rPr lang="en-US" dirty="0">
                <a:hlinkClick r:id="rId6"/>
              </a:rPr>
              <a:t>https://loyauri.wixsite.com/hanachot</a:t>
            </a:r>
            <a:endParaRPr lang="en-US" dirty="0"/>
          </a:p>
          <a:p>
            <a:pPr algn="r" rtl="0"/>
            <a:endParaRPr lang="en-US" dirty="0"/>
          </a:p>
          <a:p>
            <a:pPr algn="r" rtl="0"/>
            <a:endParaRPr lang="en-US" dirty="0"/>
          </a:p>
        </p:txBody>
      </p:sp>
    </p:spTree>
    <p:extLst>
      <p:ext uri="{BB962C8B-B14F-4D97-AF65-F5344CB8AC3E}">
        <p14:creationId xmlns:p14="http://schemas.microsoft.com/office/powerpoint/2010/main" val="21323538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93C31EF4-7E63-4E1B-9B64-B4D3D08E78B0}"/>
              </a:ext>
            </a:extLst>
          </p:cNvPr>
          <p:cNvSpPr>
            <a:spLocks noGrp="1"/>
          </p:cNvSpPr>
          <p:nvPr>
            <p:ph type="ctrTitle"/>
          </p:nvPr>
        </p:nvSpPr>
        <p:spPr>
          <a:xfrm>
            <a:off x="1550123" y="261943"/>
            <a:ext cx="8915399" cy="976655"/>
          </a:xfrm>
        </p:spPr>
        <p:txBody>
          <a:bodyPr>
            <a:normAutofit/>
          </a:bodyPr>
          <a:lstStyle/>
          <a:p>
            <a:pPr algn="ctr"/>
            <a:r>
              <a:rPr lang="he-IL" dirty="0"/>
              <a:t>מקורות</a:t>
            </a:r>
          </a:p>
        </p:txBody>
      </p:sp>
      <p:sp>
        <p:nvSpPr>
          <p:cNvPr id="3" name="כותרת משנה 2">
            <a:extLst>
              <a:ext uri="{FF2B5EF4-FFF2-40B4-BE49-F238E27FC236}">
                <a16:creationId xmlns:a16="http://schemas.microsoft.com/office/drawing/2014/main" id="{E1B0944E-12EC-47F8-8FC3-32DA6F489151}"/>
              </a:ext>
            </a:extLst>
          </p:cNvPr>
          <p:cNvSpPr>
            <a:spLocks noGrp="1"/>
          </p:cNvSpPr>
          <p:nvPr>
            <p:ph type="subTitle" idx="1"/>
          </p:nvPr>
        </p:nvSpPr>
        <p:spPr>
          <a:xfrm>
            <a:off x="1704109" y="1425736"/>
            <a:ext cx="9700949" cy="4758933"/>
          </a:xfrm>
        </p:spPr>
        <p:txBody>
          <a:bodyPr anchor="t">
            <a:normAutofit/>
          </a:bodyPr>
          <a:lstStyle/>
          <a:p>
            <a:pPr rtl="0"/>
            <a:r>
              <a:rPr lang="en-US" sz="1600" dirty="0">
                <a:hlinkClick r:id="rId2"/>
              </a:rPr>
              <a:t>https://www.twilio.com/blog/2017/02/an-easy-way-to-read-and-write-to-a-google-spreadsheet-in-python.html</a:t>
            </a:r>
            <a:endParaRPr lang="en-US" sz="1600" dirty="0"/>
          </a:p>
          <a:p>
            <a:pPr rtl="0"/>
            <a:r>
              <a:rPr lang="en-US" sz="1600" dirty="0">
                <a:hlinkClick r:id="rId3"/>
              </a:rPr>
              <a:t>https://pythonspot.com/gui/</a:t>
            </a:r>
            <a:endParaRPr lang="en-US" sz="1600" dirty="0"/>
          </a:p>
          <a:p>
            <a:pPr>
              <a:lnSpc>
                <a:spcPct val="150000"/>
              </a:lnSpc>
            </a:pPr>
            <a:r>
              <a:rPr lang="en-US" sz="1600" spc="100" dirty="0">
                <a:solidFill>
                  <a:schemeClr val="tx1">
                    <a:lumMod val="75000"/>
                    <a:lumOff val="25000"/>
                  </a:schemeClr>
                </a:solidFill>
                <a:hlinkClick r:id="rId4"/>
              </a:rPr>
              <a:t>http://www.novixys.com/blog/using-aes-encryption-decryption-python-pycrypto/</a:t>
            </a:r>
            <a:endParaRPr lang="he-IL" sz="1600" spc="100" dirty="0">
              <a:solidFill>
                <a:schemeClr val="tx1">
                  <a:lumMod val="75000"/>
                  <a:lumOff val="25000"/>
                </a:schemeClr>
              </a:solidFill>
            </a:endParaRPr>
          </a:p>
          <a:p>
            <a:pPr>
              <a:lnSpc>
                <a:spcPct val="150000"/>
              </a:lnSpc>
            </a:pPr>
            <a:r>
              <a:rPr lang="en-US" sz="1600" spc="100" dirty="0">
                <a:solidFill>
                  <a:schemeClr val="tx1">
                    <a:lumMod val="75000"/>
                    <a:lumOff val="25000"/>
                  </a:schemeClr>
                </a:solidFill>
                <a:hlinkClick r:id="rId5"/>
              </a:rPr>
              <a:t>https://www.dlitz.net/software/pycrypto/doc/</a:t>
            </a:r>
            <a:endParaRPr lang="he-IL" sz="1600" spc="100" dirty="0">
              <a:solidFill>
                <a:schemeClr val="tx1">
                  <a:lumMod val="75000"/>
                  <a:lumOff val="25000"/>
                </a:schemeClr>
              </a:solidFill>
            </a:endParaRPr>
          </a:p>
          <a:p>
            <a:pPr>
              <a:lnSpc>
                <a:spcPct val="150000"/>
              </a:lnSpc>
            </a:pPr>
            <a:r>
              <a:rPr lang="en-US" sz="1600" spc="100" dirty="0">
                <a:solidFill>
                  <a:schemeClr val="tx1">
                    <a:lumMod val="75000"/>
                    <a:lumOff val="25000"/>
                  </a:schemeClr>
                </a:solidFill>
                <a:hlinkClick r:id="rId6"/>
              </a:rPr>
              <a:t>https://null-byte.wonderhowto.com/how-to/create-encryption-program-with-python-0164249/</a:t>
            </a:r>
            <a:endParaRPr lang="he-IL" sz="1600" spc="100" dirty="0">
              <a:solidFill>
                <a:schemeClr val="tx1">
                  <a:lumMod val="75000"/>
                  <a:lumOff val="25000"/>
                </a:schemeClr>
              </a:solidFill>
            </a:endParaRPr>
          </a:p>
          <a:p>
            <a:pPr>
              <a:lnSpc>
                <a:spcPct val="150000"/>
              </a:lnSpc>
            </a:pPr>
            <a:r>
              <a:rPr lang="en-US" sz="1600" spc="100" dirty="0">
                <a:solidFill>
                  <a:schemeClr val="tx1">
                    <a:lumMod val="75000"/>
                    <a:lumOff val="25000"/>
                  </a:schemeClr>
                </a:solidFill>
                <a:hlinkClick r:id="rId7"/>
              </a:rPr>
              <a:t>https://eli.thegreenplace.net/2010/06/25/aes-encryption-of-files-in-python-with-pycrypto/</a:t>
            </a:r>
            <a:endParaRPr lang="he-IL" sz="1600" spc="100" dirty="0">
              <a:solidFill>
                <a:schemeClr val="tx1">
                  <a:lumMod val="75000"/>
                  <a:lumOff val="25000"/>
                </a:schemeClr>
              </a:solidFill>
            </a:endParaRPr>
          </a:p>
          <a:p>
            <a:pPr>
              <a:lnSpc>
                <a:spcPct val="150000"/>
              </a:lnSpc>
            </a:pPr>
            <a:r>
              <a:rPr lang="en-US" sz="1600" spc="100" dirty="0">
                <a:solidFill>
                  <a:schemeClr val="tx1">
                    <a:lumMod val="75000"/>
                    <a:lumOff val="25000"/>
                  </a:schemeClr>
                </a:solidFill>
                <a:hlinkClick r:id="rId8"/>
              </a:rPr>
              <a:t>https://www.wix.com</a:t>
            </a:r>
            <a:endParaRPr lang="en-US" sz="1600" spc="100" dirty="0">
              <a:solidFill>
                <a:schemeClr val="tx1">
                  <a:lumMod val="75000"/>
                  <a:lumOff val="25000"/>
                </a:schemeClr>
              </a:solidFill>
            </a:endParaRPr>
          </a:p>
          <a:p>
            <a:pPr>
              <a:lnSpc>
                <a:spcPct val="150000"/>
              </a:lnSpc>
            </a:pPr>
            <a:r>
              <a:rPr lang="en-US" sz="1600" spc="100" dirty="0">
                <a:solidFill>
                  <a:schemeClr val="tx1">
                    <a:lumMod val="75000"/>
                    <a:lumOff val="25000"/>
                  </a:schemeClr>
                </a:solidFill>
                <a:hlinkClick r:id="rId9"/>
              </a:rPr>
              <a:t>https://stackoverflow.com/</a:t>
            </a:r>
            <a:endParaRPr lang="en-US" sz="1600" spc="100" dirty="0">
              <a:solidFill>
                <a:schemeClr val="tx1">
                  <a:lumMod val="75000"/>
                  <a:lumOff val="25000"/>
                </a:schemeClr>
              </a:solidFill>
            </a:endParaRPr>
          </a:p>
          <a:p>
            <a:pPr>
              <a:lnSpc>
                <a:spcPct val="150000"/>
              </a:lnSpc>
            </a:pPr>
            <a:endParaRPr lang="he-IL" sz="1600" spc="100" dirty="0">
              <a:solidFill>
                <a:schemeClr val="tx1">
                  <a:lumMod val="75000"/>
                  <a:lumOff val="25000"/>
                </a:schemeClr>
              </a:solidFill>
            </a:endParaRPr>
          </a:p>
          <a:p>
            <a:pPr>
              <a:lnSpc>
                <a:spcPct val="150000"/>
              </a:lnSpc>
            </a:pPr>
            <a:endParaRPr lang="he-IL" sz="1600" spc="100" dirty="0">
              <a:solidFill>
                <a:schemeClr val="tx1">
                  <a:lumMod val="75000"/>
                  <a:lumOff val="25000"/>
                </a:schemeClr>
              </a:solidFill>
            </a:endParaRPr>
          </a:p>
        </p:txBody>
      </p:sp>
    </p:spTree>
    <p:extLst>
      <p:ext uri="{BB962C8B-B14F-4D97-AF65-F5344CB8AC3E}">
        <p14:creationId xmlns:p14="http://schemas.microsoft.com/office/powerpoint/2010/main" val="14919856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93C31EF4-7E63-4E1B-9B64-B4D3D08E78B0}"/>
              </a:ext>
            </a:extLst>
          </p:cNvPr>
          <p:cNvSpPr>
            <a:spLocks noGrp="1"/>
          </p:cNvSpPr>
          <p:nvPr>
            <p:ph type="ctrTitle"/>
          </p:nvPr>
        </p:nvSpPr>
        <p:spPr>
          <a:xfrm>
            <a:off x="1550123" y="228693"/>
            <a:ext cx="8915399" cy="976655"/>
          </a:xfrm>
        </p:spPr>
        <p:txBody>
          <a:bodyPr>
            <a:normAutofit/>
          </a:bodyPr>
          <a:lstStyle/>
          <a:p>
            <a:pPr algn="ctr"/>
            <a:r>
              <a:rPr lang="he-IL" dirty="0"/>
              <a:t>מבוא</a:t>
            </a:r>
          </a:p>
        </p:txBody>
      </p:sp>
      <p:sp>
        <p:nvSpPr>
          <p:cNvPr id="3" name="כותרת משנה 2">
            <a:extLst>
              <a:ext uri="{FF2B5EF4-FFF2-40B4-BE49-F238E27FC236}">
                <a16:creationId xmlns:a16="http://schemas.microsoft.com/office/drawing/2014/main" id="{E1B0944E-12EC-47F8-8FC3-32DA6F489151}"/>
              </a:ext>
            </a:extLst>
          </p:cNvPr>
          <p:cNvSpPr>
            <a:spLocks noGrp="1"/>
          </p:cNvSpPr>
          <p:nvPr>
            <p:ph type="subTitle" idx="1"/>
          </p:nvPr>
        </p:nvSpPr>
        <p:spPr>
          <a:xfrm>
            <a:off x="1550123" y="1700044"/>
            <a:ext cx="8915399" cy="3861171"/>
          </a:xfrm>
        </p:spPr>
        <p:txBody>
          <a:bodyPr/>
          <a:lstStyle/>
          <a:p>
            <a:pPr algn="r">
              <a:lnSpc>
                <a:spcPct val="150000"/>
              </a:lnSpc>
            </a:pPr>
            <a:r>
              <a:rPr lang="he-IL" spc="100" dirty="0">
                <a:solidFill>
                  <a:schemeClr val="tx1">
                    <a:lumMod val="75000"/>
                    <a:lumOff val="25000"/>
                  </a:schemeClr>
                </a:solidFill>
              </a:rPr>
              <a:t>החלטתי לקחת על עצמי מטלה </a:t>
            </a:r>
            <a:r>
              <a:rPr lang="he-IL" spc="100" dirty="0" err="1">
                <a:solidFill>
                  <a:schemeClr val="tx1">
                    <a:lumMod val="75000"/>
                    <a:lumOff val="25000"/>
                  </a:schemeClr>
                </a:solidFill>
              </a:rPr>
              <a:t>תוכנתית</a:t>
            </a:r>
            <a:r>
              <a:rPr lang="he-IL" spc="100" dirty="0">
                <a:solidFill>
                  <a:schemeClr val="tx1">
                    <a:lumMod val="75000"/>
                    <a:lumOff val="25000"/>
                  </a:schemeClr>
                </a:solidFill>
              </a:rPr>
              <a:t>, </a:t>
            </a:r>
            <a:r>
              <a:rPr lang="en-US" spc="100" dirty="0">
                <a:solidFill>
                  <a:schemeClr val="tx1">
                    <a:lumMod val="75000"/>
                    <a:lumOff val="25000"/>
                  </a:schemeClr>
                </a:solidFill>
              </a:rPr>
              <a:t>Ransomware</a:t>
            </a:r>
            <a:r>
              <a:rPr lang="he-IL" spc="100" dirty="0">
                <a:solidFill>
                  <a:schemeClr val="tx1">
                    <a:lumMod val="75000"/>
                    <a:lumOff val="25000"/>
                  </a:schemeClr>
                </a:solidFill>
              </a:rPr>
              <a:t> – תוכנת כופר.</a:t>
            </a:r>
          </a:p>
          <a:p>
            <a:pPr algn="r">
              <a:lnSpc>
                <a:spcPct val="150000"/>
              </a:lnSpc>
            </a:pPr>
            <a:r>
              <a:rPr lang="he-IL" spc="100" dirty="0">
                <a:solidFill>
                  <a:schemeClr val="tx1">
                    <a:lumMod val="75000"/>
                    <a:lumOff val="25000"/>
                  </a:schemeClr>
                </a:solidFill>
              </a:rPr>
              <a:t>נוזקה זו נכתבה בפייטון 3 וכוללת כמה ספריות. הנוזקה עובדת על מערכות </a:t>
            </a:r>
            <a:r>
              <a:rPr lang="en-US" spc="100" dirty="0">
                <a:solidFill>
                  <a:schemeClr val="tx1">
                    <a:lumMod val="75000"/>
                    <a:lumOff val="25000"/>
                  </a:schemeClr>
                </a:solidFill>
              </a:rPr>
              <a:t>Linux</a:t>
            </a:r>
            <a:r>
              <a:rPr lang="he-IL" spc="100" dirty="0">
                <a:solidFill>
                  <a:schemeClr val="tx1">
                    <a:lumMod val="75000"/>
                    <a:lumOff val="25000"/>
                  </a:schemeClr>
                </a:solidFill>
              </a:rPr>
              <a:t>.</a:t>
            </a:r>
          </a:p>
          <a:p>
            <a:pPr algn="r">
              <a:lnSpc>
                <a:spcPct val="150000"/>
              </a:lnSpc>
            </a:pPr>
            <a:r>
              <a:rPr lang="he-IL" spc="100" dirty="0">
                <a:solidFill>
                  <a:schemeClr val="tx1">
                    <a:lumMod val="75000"/>
                    <a:lumOff val="25000"/>
                  </a:schemeClr>
                </a:solidFill>
              </a:rPr>
              <a:t>הקורבן מוריד </a:t>
            </a:r>
            <a:r>
              <a:rPr lang="he-IL" spc="100" dirty="0" err="1">
                <a:solidFill>
                  <a:schemeClr val="tx1">
                    <a:lumMod val="75000"/>
                    <a:lumOff val="25000"/>
                  </a:schemeClr>
                </a:solidFill>
              </a:rPr>
              <a:t>פלאגין</a:t>
            </a:r>
            <a:r>
              <a:rPr lang="he-IL" spc="100" dirty="0">
                <a:solidFill>
                  <a:schemeClr val="tx1">
                    <a:lumMod val="75000"/>
                    <a:lumOff val="25000"/>
                  </a:schemeClr>
                </a:solidFill>
              </a:rPr>
              <a:t> שדרוש לו על מנת "להציג" תוכן מסוים (פירוט בהרחבה בהמשך). כאשר הוא מנסה להתקינו, הנוזקה מצפינה לו את כל הקבצים החשובים במחשב: תמונות, מסמכים, סרטונים, קוד ועוד. לאחר מכן מוצג לקורבן מסך שמסביר לו שעל מנת לשחרר את קבציו מההצפנה נדרש ממנו לשלם חצי ביטקויין לכתובתו של התוקף. כשהתוקף מקבל את המטבע לארנקו הדיגיטלי הוא ישלח לקורבן את הסיסמא ובאמצעותה יוכל לפענח ולהשתמש שוב בקבציו החשובים.</a:t>
            </a:r>
          </a:p>
        </p:txBody>
      </p:sp>
    </p:spTree>
    <p:extLst>
      <p:ext uri="{BB962C8B-B14F-4D97-AF65-F5344CB8AC3E}">
        <p14:creationId xmlns:p14="http://schemas.microsoft.com/office/powerpoint/2010/main" val="39634082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93C31EF4-7E63-4E1B-9B64-B4D3D08E78B0}"/>
              </a:ext>
            </a:extLst>
          </p:cNvPr>
          <p:cNvSpPr>
            <a:spLocks noGrp="1"/>
          </p:cNvSpPr>
          <p:nvPr>
            <p:ph type="ctrTitle"/>
          </p:nvPr>
        </p:nvSpPr>
        <p:spPr>
          <a:xfrm>
            <a:off x="2419002" y="689999"/>
            <a:ext cx="7672445" cy="5403229"/>
          </a:xfrm>
        </p:spPr>
        <p:txBody>
          <a:bodyPr anchor="t">
            <a:normAutofit fontScale="90000"/>
          </a:bodyPr>
          <a:lstStyle/>
          <a:p>
            <a:pPr algn="r">
              <a:lnSpc>
                <a:spcPct val="150000"/>
              </a:lnSpc>
            </a:pPr>
            <a:r>
              <a:rPr lang="he-IL" sz="4000" dirty="0"/>
              <a:t>בשקפים הבאים נלמד על פעולת הנוזקה:</a:t>
            </a:r>
            <a:br>
              <a:rPr lang="he-IL" sz="3200" dirty="0"/>
            </a:br>
            <a:r>
              <a:rPr lang="he-IL" sz="600" dirty="0">
                <a:solidFill>
                  <a:schemeClr val="bg1">
                    <a:lumMod val="95000"/>
                  </a:schemeClr>
                </a:solidFill>
              </a:rPr>
              <a:t>.</a:t>
            </a:r>
            <a:r>
              <a:rPr lang="he-IL" sz="7300" dirty="0"/>
              <a:t> </a:t>
            </a:r>
            <a:r>
              <a:rPr lang="he-IL" sz="3200" dirty="0"/>
              <a:t>	1. כיצד הנוזקה מגיעה למחשב הקורבן</a:t>
            </a:r>
            <a:br>
              <a:rPr lang="en-US" sz="3200" dirty="0"/>
            </a:br>
            <a:r>
              <a:rPr lang="he-IL" sz="3200" dirty="0"/>
              <a:t>	2. אופן פעולת הנוזקה</a:t>
            </a:r>
            <a:br>
              <a:rPr lang="he-IL" sz="3200" dirty="0"/>
            </a:br>
            <a:r>
              <a:rPr lang="he-IL" sz="3200" dirty="0"/>
              <a:t>	3. אופן תשלום הכופר</a:t>
            </a:r>
            <a:br>
              <a:rPr lang="he-IL" sz="3200" dirty="0"/>
            </a:br>
            <a:r>
              <a:rPr lang="he-IL" sz="3200" dirty="0"/>
              <a:t>	4. חוזקות, חולשות ובעיות</a:t>
            </a:r>
            <a:br>
              <a:rPr lang="he-IL" sz="3200" dirty="0"/>
            </a:br>
            <a:r>
              <a:rPr lang="he-IL" sz="3200" dirty="0"/>
              <a:t>	5. קישורים</a:t>
            </a:r>
            <a:endParaRPr lang="he-IL" sz="3200" dirty="0">
              <a:solidFill>
                <a:schemeClr val="accent2">
                  <a:lumMod val="20000"/>
                  <a:lumOff val="80000"/>
                </a:schemeClr>
              </a:solidFill>
            </a:endParaRPr>
          </a:p>
        </p:txBody>
      </p:sp>
    </p:spTree>
    <p:extLst>
      <p:ext uri="{BB962C8B-B14F-4D97-AF65-F5344CB8AC3E}">
        <p14:creationId xmlns:p14="http://schemas.microsoft.com/office/powerpoint/2010/main" val="3884965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93C31EF4-7E63-4E1B-9B64-B4D3D08E78B0}"/>
              </a:ext>
            </a:extLst>
          </p:cNvPr>
          <p:cNvSpPr>
            <a:spLocks noGrp="1"/>
          </p:cNvSpPr>
          <p:nvPr>
            <p:ph type="ctrTitle"/>
          </p:nvPr>
        </p:nvSpPr>
        <p:spPr>
          <a:xfrm>
            <a:off x="1550123" y="261943"/>
            <a:ext cx="8915399" cy="976655"/>
          </a:xfrm>
        </p:spPr>
        <p:txBody>
          <a:bodyPr>
            <a:normAutofit/>
          </a:bodyPr>
          <a:lstStyle/>
          <a:p>
            <a:pPr algn="ctr"/>
            <a:r>
              <a:rPr lang="he-IL" dirty="0"/>
              <a:t>כיצד הנוזקה מגיעה למחשב?</a:t>
            </a:r>
          </a:p>
        </p:txBody>
      </p:sp>
      <p:sp>
        <p:nvSpPr>
          <p:cNvPr id="3" name="כותרת משנה 2">
            <a:extLst>
              <a:ext uri="{FF2B5EF4-FFF2-40B4-BE49-F238E27FC236}">
                <a16:creationId xmlns:a16="http://schemas.microsoft.com/office/drawing/2014/main" id="{E1B0944E-12EC-47F8-8FC3-32DA6F489151}"/>
              </a:ext>
            </a:extLst>
          </p:cNvPr>
          <p:cNvSpPr>
            <a:spLocks noGrp="1"/>
          </p:cNvSpPr>
          <p:nvPr>
            <p:ph type="subTitle" idx="1"/>
          </p:nvPr>
        </p:nvSpPr>
        <p:spPr>
          <a:xfrm>
            <a:off x="1550123" y="1242847"/>
            <a:ext cx="8915399" cy="5615155"/>
          </a:xfrm>
        </p:spPr>
        <p:txBody>
          <a:bodyPr>
            <a:normAutofit/>
          </a:bodyPr>
          <a:lstStyle/>
          <a:p>
            <a:pPr algn="r">
              <a:lnSpc>
                <a:spcPct val="150000"/>
              </a:lnSpc>
            </a:pPr>
            <a:r>
              <a:rPr lang="he-IL" spc="100" dirty="0">
                <a:solidFill>
                  <a:schemeClr val="tx1">
                    <a:lumMod val="75000"/>
                    <a:lumOff val="25000"/>
                  </a:schemeClr>
                </a:solidFill>
              </a:rPr>
              <a:t>בשנים האחרונות הפופולאריות של סקרים אינטרנטיים צוברת תאוצה.</a:t>
            </a:r>
          </a:p>
          <a:p>
            <a:pPr algn="r">
              <a:lnSpc>
                <a:spcPct val="150000"/>
              </a:lnSpc>
            </a:pPr>
            <a:r>
              <a:rPr lang="he-IL" spc="100" dirty="0">
                <a:solidFill>
                  <a:schemeClr val="tx1">
                    <a:lumMod val="75000"/>
                    <a:lumOff val="25000"/>
                  </a:schemeClr>
                </a:solidFill>
              </a:rPr>
              <a:t>הקורבן מקבל דרך הפייסבוק, האימייל או הווטסאפ קישור לסקר תמים. הסקר בודק את תחומי העניין של הממלא. לאחר שהוא ממלא אותו, נדרש להזין אימייל על מנת לסיים את הסקר. בעתיד ישלח לכתובת זו אתר להורדת קובץ הנוזקה.</a:t>
            </a:r>
          </a:p>
          <a:p>
            <a:pPr algn="r">
              <a:lnSpc>
                <a:spcPct val="150000"/>
              </a:lnSpc>
            </a:pPr>
            <a:r>
              <a:rPr lang="he-IL" spc="100" dirty="0">
                <a:solidFill>
                  <a:schemeClr val="tx1">
                    <a:lumMod val="75000"/>
                    <a:lumOff val="25000"/>
                  </a:schemeClr>
                </a:solidFill>
              </a:rPr>
              <a:t>האתר שישלח לקורבן מותאם </a:t>
            </a:r>
            <a:r>
              <a:rPr lang="he-IL" b="1" spc="100" dirty="0">
                <a:solidFill>
                  <a:schemeClr val="tx1">
                    <a:lumMod val="75000"/>
                    <a:lumOff val="25000"/>
                  </a:schemeClr>
                </a:solidFill>
              </a:rPr>
              <a:t>אישית </a:t>
            </a:r>
            <a:r>
              <a:rPr lang="he-IL" spc="100" dirty="0">
                <a:solidFill>
                  <a:schemeClr val="tx1">
                    <a:lumMod val="75000"/>
                    <a:lumOff val="25000"/>
                  </a:schemeClr>
                </a:solidFill>
              </a:rPr>
              <a:t>לתחומי העניין של הקורבן, כלומר ישנם כמה אתרים שיכולים להישלח.</a:t>
            </a:r>
          </a:p>
          <a:p>
            <a:pPr algn="r">
              <a:lnSpc>
                <a:spcPct val="150000"/>
              </a:lnSpc>
            </a:pPr>
            <a:r>
              <a:rPr lang="he-IL" spc="100" dirty="0">
                <a:solidFill>
                  <a:schemeClr val="tx1">
                    <a:lumMod val="75000"/>
                    <a:lumOff val="25000"/>
                  </a:schemeClr>
                </a:solidFill>
              </a:rPr>
              <a:t>לדוגמא, אם הקורבן ציין בסקר שהוא מתעניין בספורט ישלח אליו למשל אתר לשידורי המונדיאל אונליין, על מנת לצפות בהם יידרש ממנו להוריד ולהתקין "</a:t>
            </a:r>
            <a:r>
              <a:rPr lang="he-IL" spc="100" dirty="0" err="1">
                <a:solidFill>
                  <a:schemeClr val="tx1">
                    <a:lumMod val="75000"/>
                    <a:lumOff val="25000"/>
                  </a:schemeClr>
                </a:solidFill>
              </a:rPr>
              <a:t>פלאגין</a:t>
            </a:r>
            <a:r>
              <a:rPr lang="he-IL" spc="100" dirty="0">
                <a:solidFill>
                  <a:schemeClr val="tx1">
                    <a:lumMod val="75000"/>
                    <a:lumOff val="25000"/>
                  </a:schemeClr>
                </a:solidFill>
              </a:rPr>
              <a:t>".</a:t>
            </a:r>
          </a:p>
          <a:p>
            <a:pPr algn="r">
              <a:lnSpc>
                <a:spcPct val="150000"/>
              </a:lnSpc>
            </a:pPr>
            <a:r>
              <a:rPr lang="he-IL" spc="100" dirty="0">
                <a:solidFill>
                  <a:schemeClr val="tx1">
                    <a:lumMod val="75000"/>
                    <a:lumOff val="25000"/>
                  </a:schemeClr>
                </a:solidFill>
              </a:rPr>
              <a:t>דוגמא נוספת היא למשל שהקורבן היא אישה ומתעניינת באופנה. אליה ישלח אתר שניתן להעלות אליו תמונה ובכך יתאפשר "למדוד" את הבגדים באמצעות הדמיה, גם כאן היא תידרש להתקין "תוסף" על מנת שהדפדפן שלה יתמוך בכך.</a:t>
            </a:r>
          </a:p>
        </p:txBody>
      </p:sp>
    </p:spTree>
    <p:extLst>
      <p:ext uri="{BB962C8B-B14F-4D97-AF65-F5344CB8AC3E}">
        <p14:creationId xmlns:p14="http://schemas.microsoft.com/office/powerpoint/2010/main" val="22188014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תמונה 8">
            <a:extLst>
              <a:ext uri="{FF2B5EF4-FFF2-40B4-BE49-F238E27FC236}">
                <a16:creationId xmlns:a16="http://schemas.microsoft.com/office/drawing/2014/main" id="{9358F81D-B1F5-47A6-B49A-52ACA1AD975A}"/>
              </a:ext>
            </a:extLst>
          </p:cNvPr>
          <p:cNvPicPr>
            <a:picLocks noChangeAspect="1"/>
          </p:cNvPicPr>
          <p:nvPr/>
        </p:nvPicPr>
        <p:blipFill rotWithShape="1">
          <a:blip r:embed="rId2"/>
          <a:srcRect l="30000" t="8000" r="31205" b="7273"/>
          <a:stretch/>
        </p:blipFill>
        <p:spPr>
          <a:xfrm>
            <a:off x="1487978" y="66500"/>
            <a:ext cx="5486400" cy="6739883"/>
          </a:xfrm>
          <a:prstGeom prst="rect">
            <a:avLst/>
          </a:prstGeom>
        </p:spPr>
      </p:pic>
      <p:sp>
        <p:nvSpPr>
          <p:cNvPr id="10" name="כותרת 1">
            <a:extLst>
              <a:ext uri="{FF2B5EF4-FFF2-40B4-BE49-F238E27FC236}">
                <a16:creationId xmlns:a16="http://schemas.microsoft.com/office/drawing/2014/main" id="{10A31A17-D7E0-462E-98FB-CE9E7706E2CA}"/>
              </a:ext>
            </a:extLst>
          </p:cNvPr>
          <p:cNvSpPr>
            <a:spLocks noGrp="1"/>
          </p:cNvSpPr>
          <p:nvPr>
            <p:ph type="ctrTitle"/>
          </p:nvPr>
        </p:nvSpPr>
        <p:spPr>
          <a:xfrm>
            <a:off x="7423265" y="777332"/>
            <a:ext cx="4314306" cy="5266022"/>
          </a:xfrm>
        </p:spPr>
        <p:txBody>
          <a:bodyPr anchor="t">
            <a:normAutofit/>
          </a:bodyPr>
          <a:lstStyle/>
          <a:p>
            <a:pPr algn="ctr"/>
            <a:r>
              <a:rPr lang="he-IL" sz="3600" dirty="0"/>
              <a:t>סקר זה נשלח בפייסבוק או באימייל. המשתמש ממלא אותו ומצרף כתובת אימייל – כך יודע התוקף לאן לשלוח את הקישור של האתר המתאים, אשר מותאם אישית לפי מילוי הסקר</a:t>
            </a:r>
          </a:p>
        </p:txBody>
      </p:sp>
    </p:spTree>
    <p:extLst>
      <p:ext uri="{BB962C8B-B14F-4D97-AF65-F5344CB8AC3E}">
        <p14:creationId xmlns:p14="http://schemas.microsoft.com/office/powerpoint/2010/main" val="25819206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תמונה 5">
            <a:extLst>
              <a:ext uri="{FF2B5EF4-FFF2-40B4-BE49-F238E27FC236}">
                <a16:creationId xmlns:a16="http://schemas.microsoft.com/office/drawing/2014/main" id="{8B036E12-7627-47B2-BF43-B223E4F33EDA}"/>
              </a:ext>
            </a:extLst>
          </p:cNvPr>
          <p:cNvPicPr>
            <a:picLocks noChangeAspect="1"/>
          </p:cNvPicPr>
          <p:nvPr/>
        </p:nvPicPr>
        <p:blipFill>
          <a:blip r:embed="rId2"/>
          <a:stretch>
            <a:fillRect/>
          </a:stretch>
        </p:blipFill>
        <p:spPr>
          <a:xfrm>
            <a:off x="6367549" y="3429000"/>
            <a:ext cx="5824451" cy="3429000"/>
          </a:xfrm>
          <a:prstGeom prst="rect">
            <a:avLst/>
          </a:prstGeom>
          <a:ln w="12700">
            <a:solidFill>
              <a:schemeClr val="tx1"/>
            </a:solidFill>
          </a:ln>
        </p:spPr>
      </p:pic>
      <p:pic>
        <p:nvPicPr>
          <p:cNvPr id="8" name="תמונה 7">
            <a:extLst>
              <a:ext uri="{FF2B5EF4-FFF2-40B4-BE49-F238E27FC236}">
                <a16:creationId xmlns:a16="http://schemas.microsoft.com/office/drawing/2014/main" id="{A2C01D58-B943-45DF-B6B4-0CDDFAC5F2E3}"/>
              </a:ext>
            </a:extLst>
          </p:cNvPr>
          <p:cNvPicPr>
            <a:picLocks noChangeAspect="1"/>
          </p:cNvPicPr>
          <p:nvPr/>
        </p:nvPicPr>
        <p:blipFill>
          <a:blip r:embed="rId3"/>
          <a:stretch>
            <a:fillRect/>
          </a:stretch>
        </p:blipFill>
        <p:spPr>
          <a:xfrm>
            <a:off x="0" y="3428999"/>
            <a:ext cx="5920460" cy="3429000"/>
          </a:xfrm>
          <a:prstGeom prst="rect">
            <a:avLst/>
          </a:prstGeom>
          <a:ln w="12700">
            <a:solidFill>
              <a:schemeClr val="tx1"/>
            </a:solidFill>
          </a:ln>
        </p:spPr>
      </p:pic>
      <p:pic>
        <p:nvPicPr>
          <p:cNvPr id="10" name="תמונה 9">
            <a:extLst>
              <a:ext uri="{FF2B5EF4-FFF2-40B4-BE49-F238E27FC236}">
                <a16:creationId xmlns:a16="http://schemas.microsoft.com/office/drawing/2014/main" id="{78107A8B-4CE6-4F14-AE07-F9BD631A6F45}"/>
              </a:ext>
            </a:extLst>
          </p:cNvPr>
          <p:cNvPicPr>
            <a:picLocks noChangeAspect="1"/>
          </p:cNvPicPr>
          <p:nvPr/>
        </p:nvPicPr>
        <p:blipFill>
          <a:blip r:embed="rId4"/>
          <a:stretch>
            <a:fillRect/>
          </a:stretch>
        </p:blipFill>
        <p:spPr>
          <a:xfrm>
            <a:off x="6367549" y="0"/>
            <a:ext cx="5824451" cy="3366655"/>
          </a:xfrm>
          <a:prstGeom prst="rect">
            <a:avLst/>
          </a:prstGeom>
          <a:ln w="12700">
            <a:solidFill>
              <a:schemeClr val="tx1"/>
            </a:solidFill>
          </a:ln>
        </p:spPr>
      </p:pic>
      <p:pic>
        <p:nvPicPr>
          <p:cNvPr id="12" name="תמונה 11">
            <a:extLst>
              <a:ext uri="{FF2B5EF4-FFF2-40B4-BE49-F238E27FC236}">
                <a16:creationId xmlns:a16="http://schemas.microsoft.com/office/drawing/2014/main" id="{96077F0E-C83A-4CE4-A8EF-570B870E566F}"/>
              </a:ext>
            </a:extLst>
          </p:cNvPr>
          <p:cNvPicPr>
            <a:picLocks noChangeAspect="1"/>
          </p:cNvPicPr>
          <p:nvPr/>
        </p:nvPicPr>
        <p:blipFill>
          <a:blip r:embed="rId5"/>
          <a:stretch>
            <a:fillRect/>
          </a:stretch>
        </p:blipFill>
        <p:spPr>
          <a:xfrm>
            <a:off x="-3" y="0"/>
            <a:ext cx="5920460" cy="3366655"/>
          </a:xfrm>
          <a:prstGeom prst="rect">
            <a:avLst/>
          </a:prstGeom>
          <a:ln w="12700">
            <a:solidFill>
              <a:schemeClr val="tx1"/>
            </a:solidFill>
          </a:ln>
        </p:spPr>
      </p:pic>
      <p:sp>
        <p:nvSpPr>
          <p:cNvPr id="13" name="כותרת 1">
            <a:extLst>
              <a:ext uri="{FF2B5EF4-FFF2-40B4-BE49-F238E27FC236}">
                <a16:creationId xmlns:a16="http://schemas.microsoft.com/office/drawing/2014/main" id="{7B8759AF-EB86-4956-8679-7AFEE6BAED88}"/>
              </a:ext>
            </a:extLst>
          </p:cNvPr>
          <p:cNvSpPr>
            <a:spLocks noGrp="1"/>
          </p:cNvSpPr>
          <p:nvPr>
            <p:ph type="ctrTitle"/>
          </p:nvPr>
        </p:nvSpPr>
        <p:spPr>
          <a:xfrm>
            <a:off x="3115195" y="2419001"/>
            <a:ext cx="6164579" cy="1537856"/>
          </a:xfrm>
          <a:solidFill>
            <a:srgbClr val="FFFFFF">
              <a:alpha val="60000"/>
            </a:srgbClr>
          </a:solidFill>
        </p:spPr>
        <p:txBody>
          <a:bodyPr>
            <a:normAutofit fontScale="90000"/>
          </a:bodyPr>
          <a:lstStyle/>
          <a:p>
            <a:pPr algn="ctr"/>
            <a:r>
              <a:rPr lang="he-IL" dirty="0">
                <a:solidFill>
                  <a:schemeClr val="tx1"/>
                </a:solidFill>
              </a:rPr>
              <a:t>דוגמאות לאתרים המכילים את </a:t>
            </a:r>
            <a:r>
              <a:rPr lang="he-IL" dirty="0">
                <a:ln w="0"/>
                <a:solidFill>
                  <a:schemeClr val="tx1"/>
                </a:solidFill>
                <a:effectLst>
                  <a:outerShdw blurRad="38100" dist="19050" dir="2700000" algn="tl" rotWithShape="0">
                    <a:schemeClr val="dk1">
                      <a:alpha val="40000"/>
                    </a:schemeClr>
                  </a:outerShdw>
                </a:effectLst>
              </a:rPr>
              <a:t>הנוזקה</a:t>
            </a:r>
            <a:endParaRPr lang="he-IL" dirty="0">
              <a:solidFill>
                <a:schemeClr val="tx1"/>
              </a:solidFill>
            </a:endParaRPr>
          </a:p>
        </p:txBody>
      </p:sp>
    </p:spTree>
    <p:extLst>
      <p:ext uri="{BB962C8B-B14F-4D97-AF65-F5344CB8AC3E}">
        <p14:creationId xmlns:p14="http://schemas.microsoft.com/office/powerpoint/2010/main" val="38411800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93C31EF4-7E63-4E1B-9B64-B4D3D08E78B0}"/>
              </a:ext>
            </a:extLst>
          </p:cNvPr>
          <p:cNvSpPr>
            <a:spLocks noGrp="1"/>
          </p:cNvSpPr>
          <p:nvPr>
            <p:ph type="ctrTitle"/>
          </p:nvPr>
        </p:nvSpPr>
        <p:spPr>
          <a:xfrm>
            <a:off x="1550123" y="261943"/>
            <a:ext cx="8915399" cy="976655"/>
          </a:xfrm>
        </p:spPr>
        <p:txBody>
          <a:bodyPr>
            <a:normAutofit/>
          </a:bodyPr>
          <a:lstStyle/>
          <a:p>
            <a:pPr algn="ctr"/>
            <a:r>
              <a:rPr lang="he-IL" dirty="0"/>
              <a:t>אופן פעולת הנוזקה</a:t>
            </a:r>
          </a:p>
        </p:txBody>
      </p:sp>
      <p:sp>
        <p:nvSpPr>
          <p:cNvPr id="3" name="כותרת משנה 2">
            <a:extLst>
              <a:ext uri="{FF2B5EF4-FFF2-40B4-BE49-F238E27FC236}">
                <a16:creationId xmlns:a16="http://schemas.microsoft.com/office/drawing/2014/main" id="{E1B0944E-12EC-47F8-8FC3-32DA6F489151}"/>
              </a:ext>
            </a:extLst>
          </p:cNvPr>
          <p:cNvSpPr>
            <a:spLocks noGrp="1"/>
          </p:cNvSpPr>
          <p:nvPr>
            <p:ph type="subTitle" idx="1"/>
          </p:nvPr>
        </p:nvSpPr>
        <p:spPr>
          <a:xfrm>
            <a:off x="1463041" y="1467291"/>
            <a:ext cx="9002482" cy="5615155"/>
          </a:xfrm>
        </p:spPr>
        <p:txBody>
          <a:bodyPr>
            <a:normAutofit/>
          </a:bodyPr>
          <a:lstStyle/>
          <a:p>
            <a:pPr algn="r">
              <a:lnSpc>
                <a:spcPct val="150000"/>
              </a:lnSpc>
            </a:pPr>
            <a:r>
              <a:rPr lang="he-IL" spc="100" dirty="0">
                <a:solidFill>
                  <a:schemeClr val="tx1">
                    <a:lumMod val="75000"/>
                    <a:lumOff val="25000"/>
                  </a:schemeClr>
                </a:solidFill>
              </a:rPr>
              <a:t>כאשר מפעילים את קובץ ההתקנה מתחיל לרוץ ברקע תהליך שמחפש קבצים בעלי סיומת ספציפית ומצפין אותם באמצעות תקן </a:t>
            </a:r>
            <a:r>
              <a:rPr lang="en-US" spc="100" dirty="0">
                <a:solidFill>
                  <a:schemeClr val="tx1">
                    <a:lumMod val="75000"/>
                    <a:lumOff val="25000"/>
                  </a:schemeClr>
                </a:solidFill>
              </a:rPr>
              <a:t>AES</a:t>
            </a:r>
            <a:r>
              <a:rPr lang="he-IL" spc="100" dirty="0">
                <a:solidFill>
                  <a:schemeClr val="tx1">
                    <a:lumMod val="75000"/>
                    <a:lumOff val="25000"/>
                  </a:schemeClr>
                </a:solidFill>
              </a:rPr>
              <a:t> עם האש 256</a:t>
            </a:r>
            <a:r>
              <a:rPr lang="en-US" spc="100" dirty="0">
                <a:solidFill>
                  <a:schemeClr val="tx1">
                    <a:lumMod val="75000"/>
                    <a:lumOff val="25000"/>
                  </a:schemeClr>
                </a:solidFill>
              </a:rPr>
              <a:t>SHA</a:t>
            </a:r>
            <a:r>
              <a:rPr lang="he-IL" spc="100" dirty="0">
                <a:solidFill>
                  <a:schemeClr val="tx1">
                    <a:lumMod val="75000"/>
                    <a:lumOff val="25000"/>
                  </a:schemeClr>
                </a:solidFill>
              </a:rPr>
              <a:t> (הצפנת 256 ביט).</a:t>
            </a:r>
          </a:p>
          <a:p>
            <a:pPr algn="r">
              <a:lnSpc>
                <a:spcPct val="150000"/>
              </a:lnSpc>
            </a:pPr>
            <a:r>
              <a:rPr lang="he-IL" spc="100" dirty="0">
                <a:solidFill>
                  <a:schemeClr val="tx1">
                    <a:lumMod val="75000"/>
                    <a:lumOff val="25000"/>
                  </a:schemeClr>
                </a:solidFill>
              </a:rPr>
              <a:t>כיום להצפנה זו אין חולשות ולא ניתן לפצח אותה בדרך יעילה – בלי הסיסמא כמעט ובלתי אפשרי לפענח את הקבצים. דבר זה מגביר את הסיכוי של הקורבן לשלם את הכופר לתוקף.</a:t>
            </a:r>
          </a:p>
          <a:p>
            <a:pPr algn="r">
              <a:lnSpc>
                <a:spcPct val="150000"/>
              </a:lnSpc>
            </a:pPr>
            <a:r>
              <a:rPr lang="he-IL" spc="100" dirty="0">
                <a:solidFill>
                  <a:schemeClr val="tx1">
                    <a:lumMod val="75000"/>
                    <a:lumOff val="25000"/>
                  </a:schemeClr>
                </a:solidFill>
              </a:rPr>
              <a:t>כאשר ההצפנה מסתיימת נוצרים כמה קבצי טקסט עם הודעה על ההצפנה והוראות למשלוח התשלום. בנוסף, קופץ חלון שבו ניתן לראות את שם המשתמש לזיהוי הקורבן ומקום להזנת הסיסמא שתינתן מהתוקף לאחר העברת התשלום כמובן.</a:t>
            </a:r>
          </a:p>
          <a:p>
            <a:pPr algn="r">
              <a:lnSpc>
                <a:spcPct val="150000"/>
              </a:lnSpc>
            </a:pPr>
            <a:r>
              <a:rPr lang="he-IL" spc="100" dirty="0">
                <a:solidFill>
                  <a:schemeClr val="tx1">
                    <a:lumMod val="75000"/>
                    <a:lumOff val="25000"/>
                  </a:schemeClr>
                </a:solidFill>
              </a:rPr>
              <a:t>הזנת הסיסמא הנכונה שבאמצעותה הוצפנו הקבצים, תשחרר את ההצפנה. במידה ותוזן סיסמא אחרת הקבצים ינעלו לתמיד!</a:t>
            </a:r>
          </a:p>
          <a:p>
            <a:pPr algn="r">
              <a:lnSpc>
                <a:spcPct val="150000"/>
              </a:lnSpc>
            </a:pPr>
            <a:r>
              <a:rPr lang="he-IL" spc="100" dirty="0">
                <a:solidFill>
                  <a:schemeClr val="tx1">
                    <a:lumMod val="75000"/>
                    <a:lumOff val="25000"/>
                  </a:schemeClr>
                </a:solidFill>
              </a:rPr>
              <a:t> </a:t>
            </a:r>
          </a:p>
        </p:txBody>
      </p:sp>
    </p:spTree>
    <p:extLst>
      <p:ext uri="{BB962C8B-B14F-4D97-AF65-F5344CB8AC3E}">
        <p14:creationId xmlns:p14="http://schemas.microsoft.com/office/powerpoint/2010/main" val="22053734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93C31EF4-7E63-4E1B-9B64-B4D3D08E78B0}"/>
              </a:ext>
            </a:extLst>
          </p:cNvPr>
          <p:cNvSpPr>
            <a:spLocks noGrp="1"/>
          </p:cNvSpPr>
          <p:nvPr>
            <p:ph type="ctrTitle"/>
          </p:nvPr>
        </p:nvSpPr>
        <p:spPr>
          <a:xfrm>
            <a:off x="1638300" y="191192"/>
            <a:ext cx="8915399" cy="515390"/>
          </a:xfrm>
        </p:spPr>
        <p:txBody>
          <a:bodyPr numCol="1" anchor="ctr">
            <a:noAutofit/>
          </a:bodyPr>
          <a:lstStyle/>
          <a:p>
            <a:pPr algn="ctr"/>
            <a:r>
              <a:rPr lang="he-IL" sz="4000" dirty="0"/>
              <a:t>תמונות של הנוזקה</a:t>
            </a:r>
          </a:p>
        </p:txBody>
      </p:sp>
      <p:pic>
        <p:nvPicPr>
          <p:cNvPr id="10" name="תמונה 9">
            <a:extLst>
              <a:ext uri="{FF2B5EF4-FFF2-40B4-BE49-F238E27FC236}">
                <a16:creationId xmlns:a16="http://schemas.microsoft.com/office/drawing/2014/main" id="{C4905C32-B3ED-48EC-ACCE-81553C8E1BB3}"/>
              </a:ext>
            </a:extLst>
          </p:cNvPr>
          <p:cNvPicPr>
            <a:picLocks noChangeAspect="1"/>
          </p:cNvPicPr>
          <p:nvPr/>
        </p:nvPicPr>
        <p:blipFill rotWithShape="1">
          <a:blip r:embed="rId2"/>
          <a:srcRect l="35537" t="26043" r="31309" b="26480"/>
          <a:stretch/>
        </p:blipFill>
        <p:spPr>
          <a:xfrm>
            <a:off x="6447094" y="1238173"/>
            <a:ext cx="4934547" cy="3974763"/>
          </a:xfrm>
          <a:prstGeom prst="rect">
            <a:avLst/>
          </a:prstGeom>
        </p:spPr>
      </p:pic>
      <p:pic>
        <p:nvPicPr>
          <p:cNvPr id="12" name="תמונה 11">
            <a:extLst>
              <a:ext uri="{FF2B5EF4-FFF2-40B4-BE49-F238E27FC236}">
                <a16:creationId xmlns:a16="http://schemas.microsoft.com/office/drawing/2014/main" id="{7A72CDB5-BD50-4540-8A29-7517B1D31BF8}"/>
              </a:ext>
            </a:extLst>
          </p:cNvPr>
          <p:cNvPicPr>
            <a:picLocks noChangeAspect="1"/>
          </p:cNvPicPr>
          <p:nvPr/>
        </p:nvPicPr>
        <p:blipFill rotWithShape="1">
          <a:blip r:embed="rId3"/>
          <a:srcRect l="31072" t="18231" r="35255" b="35238"/>
          <a:stretch/>
        </p:blipFill>
        <p:spPr>
          <a:xfrm>
            <a:off x="724900" y="2565300"/>
            <a:ext cx="5071996" cy="3942323"/>
          </a:xfrm>
          <a:prstGeom prst="rect">
            <a:avLst/>
          </a:prstGeom>
        </p:spPr>
      </p:pic>
    </p:spTree>
    <p:extLst>
      <p:ext uri="{BB962C8B-B14F-4D97-AF65-F5344CB8AC3E}">
        <p14:creationId xmlns:p14="http://schemas.microsoft.com/office/powerpoint/2010/main" val="30426889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תמונה 4">
            <a:extLst>
              <a:ext uri="{FF2B5EF4-FFF2-40B4-BE49-F238E27FC236}">
                <a16:creationId xmlns:a16="http://schemas.microsoft.com/office/drawing/2014/main" id="{C795BCA5-0A69-472B-9969-EAE5057E74CE}"/>
              </a:ext>
            </a:extLst>
          </p:cNvPr>
          <p:cNvPicPr>
            <a:picLocks noChangeAspect="1"/>
          </p:cNvPicPr>
          <p:nvPr/>
        </p:nvPicPr>
        <p:blipFill rotWithShape="1">
          <a:blip r:embed="rId2"/>
          <a:srcRect r="50000" b="14993"/>
          <a:stretch/>
        </p:blipFill>
        <p:spPr>
          <a:xfrm>
            <a:off x="125965" y="1087965"/>
            <a:ext cx="6096000" cy="5343040"/>
          </a:xfrm>
          <a:prstGeom prst="rect">
            <a:avLst/>
          </a:prstGeom>
        </p:spPr>
      </p:pic>
      <p:pic>
        <p:nvPicPr>
          <p:cNvPr id="7" name="תמונה 6">
            <a:extLst>
              <a:ext uri="{FF2B5EF4-FFF2-40B4-BE49-F238E27FC236}">
                <a16:creationId xmlns:a16="http://schemas.microsoft.com/office/drawing/2014/main" id="{9B640630-260A-4010-8045-567EBCF7324B}"/>
              </a:ext>
            </a:extLst>
          </p:cNvPr>
          <p:cNvPicPr>
            <a:picLocks noChangeAspect="1"/>
          </p:cNvPicPr>
          <p:nvPr/>
        </p:nvPicPr>
        <p:blipFill rotWithShape="1">
          <a:blip r:embed="rId3"/>
          <a:srcRect l="15230" t="13061" r="17117" b="16598"/>
          <a:stretch/>
        </p:blipFill>
        <p:spPr>
          <a:xfrm>
            <a:off x="6273282" y="1087965"/>
            <a:ext cx="5711561" cy="3666930"/>
          </a:xfrm>
          <a:prstGeom prst="rect">
            <a:avLst/>
          </a:prstGeom>
        </p:spPr>
      </p:pic>
      <p:sp>
        <p:nvSpPr>
          <p:cNvPr id="8" name="כותרת 1">
            <a:extLst>
              <a:ext uri="{FF2B5EF4-FFF2-40B4-BE49-F238E27FC236}">
                <a16:creationId xmlns:a16="http://schemas.microsoft.com/office/drawing/2014/main" id="{8FAC042C-98F2-4DDB-A748-5E23CB0D4E25}"/>
              </a:ext>
            </a:extLst>
          </p:cNvPr>
          <p:cNvSpPr>
            <a:spLocks noGrp="1"/>
          </p:cNvSpPr>
          <p:nvPr>
            <p:ph type="ctrTitle"/>
          </p:nvPr>
        </p:nvSpPr>
        <p:spPr>
          <a:xfrm>
            <a:off x="6653473" y="374072"/>
            <a:ext cx="4951177" cy="515390"/>
          </a:xfrm>
        </p:spPr>
        <p:txBody>
          <a:bodyPr numCol="1" anchor="ctr">
            <a:noAutofit/>
          </a:bodyPr>
          <a:lstStyle/>
          <a:p>
            <a:pPr algn="ctr"/>
            <a:r>
              <a:rPr lang="he-IL" sz="3200" dirty="0"/>
              <a:t>הקבצים לפני הפעלת הנוזקה </a:t>
            </a:r>
          </a:p>
        </p:txBody>
      </p:sp>
      <p:sp>
        <p:nvSpPr>
          <p:cNvPr id="9" name="כותרת 1">
            <a:extLst>
              <a:ext uri="{FF2B5EF4-FFF2-40B4-BE49-F238E27FC236}">
                <a16:creationId xmlns:a16="http://schemas.microsoft.com/office/drawing/2014/main" id="{04E5BEB5-5CCE-480A-82C9-E09CABF98FA7}"/>
              </a:ext>
            </a:extLst>
          </p:cNvPr>
          <p:cNvSpPr txBox="1">
            <a:spLocks/>
          </p:cNvSpPr>
          <p:nvPr/>
        </p:nvSpPr>
        <p:spPr>
          <a:xfrm>
            <a:off x="177282" y="-279590"/>
            <a:ext cx="5993366" cy="1584684"/>
          </a:xfrm>
          <a:prstGeom prst="rect">
            <a:avLst/>
          </a:prstGeom>
        </p:spPr>
        <p:txBody>
          <a:bodyPr vert="horz" lIns="91440" tIns="45720" rIns="91440" bIns="45720" numCol="1" rtlCol="0" anchor="ctr">
            <a:noAutofit/>
          </a:bodyPr>
          <a:lstStyle>
            <a:lvl1pPr algn="l" defTabSz="457200" rtl="1" eaLnBrk="1" latinLnBrk="0" hangingPunct="1">
              <a:spcBef>
                <a:spcPct val="0"/>
              </a:spcBef>
              <a:buNone/>
              <a:defRPr sz="5400" kern="1200">
                <a:solidFill>
                  <a:schemeClr val="accent2">
                    <a:lumMod val="75000"/>
                  </a:schemeClr>
                </a:solidFill>
                <a:latin typeface="+mj-lt"/>
                <a:ea typeface="+mj-ea"/>
                <a:cs typeface="+mj-cs"/>
              </a:defRPr>
            </a:lvl1pPr>
            <a:lvl2pPr rtl="1" eaLnBrk="1" hangingPunct="1">
              <a:defRPr>
                <a:solidFill>
                  <a:schemeClr val="tx2"/>
                </a:solidFill>
              </a:defRPr>
            </a:lvl2pPr>
            <a:lvl3pPr rtl="1" eaLnBrk="1" hangingPunct="1">
              <a:defRPr>
                <a:solidFill>
                  <a:schemeClr val="tx2"/>
                </a:solidFill>
              </a:defRPr>
            </a:lvl3pPr>
            <a:lvl4pPr rtl="1" eaLnBrk="1" hangingPunct="1">
              <a:defRPr>
                <a:solidFill>
                  <a:schemeClr val="tx2"/>
                </a:solidFill>
              </a:defRPr>
            </a:lvl4pPr>
            <a:lvl5pPr rtl="1" eaLnBrk="1" hangingPunct="1">
              <a:defRPr>
                <a:solidFill>
                  <a:schemeClr val="tx2"/>
                </a:solidFill>
              </a:defRPr>
            </a:lvl5pPr>
            <a:lvl6pPr rtl="1" eaLnBrk="1" hangingPunct="1">
              <a:defRPr>
                <a:solidFill>
                  <a:schemeClr val="tx2"/>
                </a:solidFill>
              </a:defRPr>
            </a:lvl6pPr>
            <a:lvl7pPr rtl="1" eaLnBrk="1" hangingPunct="1">
              <a:defRPr>
                <a:solidFill>
                  <a:schemeClr val="tx2"/>
                </a:solidFill>
              </a:defRPr>
            </a:lvl7pPr>
            <a:lvl8pPr rtl="1" eaLnBrk="1" hangingPunct="1">
              <a:defRPr>
                <a:solidFill>
                  <a:schemeClr val="tx2"/>
                </a:solidFill>
              </a:defRPr>
            </a:lvl8pPr>
            <a:lvl9pPr rtl="1" eaLnBrk="1" hangingPunct="1">
              <a:defRPr>
                <a:solidFill>
                  <a:schemeClr val="tx2"/>
                </a:solidFill>
              </a:defRPr>
            </a:lvl9pPr>
          </a:lstStyle>
          <a:p>
            <a:pPr algn="ctr"/>
            <a:r>
              <a:rPr lang="he-IL" sz="3200" dirty="0"/>
              <a:t>הקבצים לאחר הפעלת הנוזקה ודוגמא לקובץ מוצפן</a:t>
            </a:r>
          </a:p>
        </p:txBody>
      </p:sp>
    </p:spTree>
    <p:extLst>
      <p:ext uri="{BB962C8B-B14F-4D97-AF65-F5344CB8AC3E}">
        <p14:creationId xmlns:p14="http://schemas.microsoft.com/office/powerpoint/2010/main" val="864667339"/>
      </p:ext>
    </p:extLst>
  </p:cSld>
  <p:clrMapOvr>
    <a:masterClrMapping/>
  </p:clrMapOvr>
</p:sld>
</file>

<file path=ppt/theme/theme1.xml><?xml version="1.0" encoding="utf-8"?>
<a:theme xmlns:a="http://schemas.openxmlformats.org/drawingml/2006/main" name="עשן מתפתל">
  <a:themeElements>
    <a:clrScheme name="Wisp">
      <a:dk1>
        <a:sysClr val="windowText" lastClr="000000"/>
      </a:dk1>
      <a:lt1>
        <a:sysClr val="window" lastClr="FFFFFF"/>
      </a:lt1>
      <a:dk2>
        <a:srgbClr val="2E5369"/>
      </a:dk2>
      <a:lt2>
        <a:srgbClr val="CFE2E7"/>
      </a:lt2>
      <a:accent1>
        <a:srgbClr val="353535"/>
      </a:accent1>
      <a:accent2>
        <a:srgbClr val="31B4E6"/>
      </a:accent2>
      <a:accent3>
        <a:srgbClr val="265991"/>
      </a:accent3>
      <a:accent4>
        <a:srgbClr val="7E40CC"/>
      </a:accent4>
      <a:accent5>
        <a:srgbClr val="B927E9"/>
      </a:accent5>
      <a:accent6>
        <a:srgbClr val="E833BF"/>
      </a:accent6>
      <a:hlink>
        <a:srgbClr val="2DA0F1"/>
      </a:hlink>
      <a:folHlink>
        <a:srgbClr val="7ED1E6"/>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4F34B87B-9C7A-41AE-A6CB-48536223DFFD}"/>
    </a:ext>
  </a:extLst>
</a:theme>
</file>

<file path=docProps/app.xml><?xml version="1.0" encoding="utf-8"?>
<Properties xmlns="http://schemas.openxmlformats.org/officeDocument/2006/extended-properties" xmlns:vt="http://schemas.openxmlformats.org/officeDocument/2006/docPropsVTypes">
  <Template>Wisp</Template>
  <TotalTime>1754</TotalTime>
  <Words>1124</Words>
  <Application>Microsoft Office PowerPoint</Application>
  <PresentationFormat>מסך רחב</PresentationFormat>
  <Paragraphs>79</Paragraphs>
  <Slides>16</Slides>
  <Notes>0</Notes>
  <HiddenSlides>0</HiddenSlides>
  <MMClips>0</MMClips>
  <ScaleCrop>false</ScaleCrop>
  <HeadingPairs>
    <vt:vector size="6" baseType="variant">
      <vt:variant>
        <vt:lpstr>גופנים בשימוש</vt:lpstr>
      </vt:variant>
      <vt:variant>
        <vt:i4>4</vt:i4>
      </vt:variant>
      <vt:variant>
        <vt:lpstr>ערכת נושא</vt:lpstr>
      </vt:variant>
      <vt:variant>
        <vt:i4>1</vt:i4>
      </vt:variant>
      <vt:variant>
        <vt:lpstr>כותרות שקופיות</vt:lpstr>
      </vt:variant>
      <vt:variant>
        <vt:i4>16</vt:i4>
      </vt:variant>
    </vt:vector>
  </HeadingPairs>
  <TitlesOfParts>
    <vt:vector size="21" baseType="lpstr">
      <vt:lpstr>Arial</vt:lpstr>
      <vt:lpstr>Century Gothic</vt:lpstr>
      <vt:lpstr>Gisha</vt:lpstr>
      <vt:lpstr>Wingdings 3</vt:lpstr>
      <vt:lpstr>עשן מתפתל</vt:lpstr>
      <vt:lpstr>מיני פרויקט – אבטחת רשתות מטלה תוכנתית Crypy - Ransomware</vt:lpstr>
      <vt:lpstr>מבוא</vt:lpstr>
      <vt:lpstr>בשקפים הבאים נלמד על פעולת הנוזקה: .  1. כיצד הנוזקה מגיעה למחשב הקורבן  2. אופן פעולת הנוזקה  3. אופן תשלום הכופר  4. חוזקות, חולשות ובעיות  5. קישורים</vt:lpstr>
      <vt:lpstr>כיצד הנוזקה מגיעה למחשב?</vt:lpstr>
      <vt:lpstr>סקר זה נשלח בפייסבוק או באימייל. המשתמש ממלא אותו ומצרף כתובת אימייל – כך יודע התוקף לאן לשלוח את הקישור של האתר המתאים, אשר מותאם אישית לפי מילוי הסקר</vt:lpstr>
      <vt:lpstr>דוגמאות לאתרים המכילים את הנוזקה</vt:lpstr>
      <vt:lpstr>אופן פעולת הנוזקה</vt:lpstr>
      <vt:lpstr>תמונות של הנוזקה</vt:lpstr>
      <vt:lpstr>הקבצים לפני הפעלת הנוזקה </vt:lpstr>
      <vt:lpstr>אופן תשלום הכופר</vt:lpstr>
      <vt:lpstr>תמונות של בסיס הנתונים ושל הקלדת סיסמא</vt:lpstr>
      <vt:lpstr>פרטים טכניים</vt:lpstr>
      <vt:lpstr>חוזקות וחולשות</vt:lpstr>
      <vt:lpstr>בעיות</vt:lpstr>
      <vt:lpstr>לינקים</vt:lpstr>
      <vt:lpstr>מקורות</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מיני פרויקט – אבטחת רשתות מטלה תוכנתית Crypy - Ransomware</dc:title>
  <dc:creator>Uri Loya</dc:creator>
  <cp:lastModifiedBy>Uri Loya</cp:lastModifiedBy>
  <cp:revision>40</cp:revision>
  <dcterms:created xsi:type="dcterms:W3CDTF">2018-06-14T17:48:54Z</dcterms:created>
  <dcterms:modified xsi:type="dcterms:W3CDTF">2018-07-09T09:52:22Z</dcterms:modified>
</cp:coreProperties>
</file>